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7.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charts/chart16.xml" ContentType="application/vnd.openxmlformats-officedocument.drawingml.char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bookmarkIdSeed="2">
  <p:sldMasterIdLst>
    <p:sldMasterId id="2147483648" r:id="rId1"/>
  </p:sldMasterIdLst>
  <p:notesMasterIdLst>
    <p:notesMasterId r:id="rId33"/>
  </p:notesMasterIdLst>
  <p:handoutMasterIdLst>
    <p:handoutMasterId r:id="rId34"/>
  </p:handoutMasterIdLst>
  <p:sldIdLst>
    <p:sldId id="439" r:id="rId2"/>
    <p:sldId id="450" r:id="rId3"/>
    <p:sldId id="451" r:id="rId4"/>
    <p:sldId id="452" r:id="rId5"/>
    <p:sldId id="398" r:id="rId6"/>
    <p:sldId id="449" r:id="rId7"/>
    <p:sldId id="400" r:id="rId8"/>
    <p:sldId id="453" r:id="rId9"/>
    <p:sldId id="459" r:id="rId10"/>
    <p:sldId id="460" r:id="rId11"/>
    <p:sldId id="461" r:id="rId12"/>
    <p:sldId id="462" r:id="rId13"/>
    <p:sldId id="454" r:id="rId14"/>
    <p:sldId id="455" r:id="rId15"/>
    <p:sldId id="456" r:id="rId16"/>
    <p:sldId id="470" r:id="rId17"/>
    <p:sldId id="468" r:id="rId18"/>
    <p:sldId id="469" r:id="rId19"/>
    <p:sldId id="467" r:id="rId20"/>
    <p:sldId id="472" r:id="rId21"/>
    <p:sldId id="457" r:id="rId22"/>
    <p:sldId id="471" r:id="rId23"/>
    <p:sldId id="473" r:id="rId24"/>
    <p:sldId id="474" r:id="rId25"/>
    <p:sldId id="475" r:id="rId26"/>
    <p:sldId id="476" r:id="rId27"/>
    <p:sldId id="477" r:id="rId28"/>
    <p:sldId id="478" r:id="rId29"/>
    <p:sldId id="446" r:id="rId30"/>
    <p:sldId id="448" r:id="rId31"/>
    <p:sldId id="392" r:id="rId32"/>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72A376"/>
    <a:srgbClr val="72A300"/>
    <a:srgbClr val="AAC8FF"/>
    <a:srgbClr val="AAC828"/>
    <a:srgbClr val="AAC8AD"/>
    <a:srgbClr val="BED395"/>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6" autoAdjust="0"/>
    <p:restoredTop sz="98034" autoAdjust="0"/>
  </p:normalViewPr>
  <p:slideViewPr>
    <p:cSldViewPr>
      <p:cViewPr>
        <p:scale>
          <a:sx n="100" d="100"/>
          <a:sy n="100" d="100"/>
        </p:scale>
        <p:origin x="-306" y="-2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0"/>
    </p:cViewPr>
  </p:sorterViewPr>
  <p:notesViewPr>
    <p:cSldViewPr>
      <p:cViewPr varScale="1">
        <p:scale>
          <a:sx n="55" d="100"/>
          <a:sy n="55" d="100"/>
        </p:scale>
        <p:origin x="-1854" y="-102"/>
      </p:cViewPr>
      <p:guideLst>
        <p:guide orient="horz" pos="3110"/>
        <p:guide pos="214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16.xml.rels><?xml version="1.0" encoding="UTF-8" standalone="yes"?>
<Relationships xmlns="http://schemas.openxmlformats.org/package/2006/relationships"><Relationship Id="rId2" Type="http://schemas.openxmlformats.org/officeDocument/2006/relationships/oleObject" Target="file:///C:\Users\DELL%20USER\Desktop\IIFM%20Sukuk%2029th%20july%202014\Sukuk%2026th%20July%202014\IIFM%20Main%20Data%20Sept%202014\IIFM%20Global%20Sukuk%20Issuance%20%20Data%20%20Jan%202001-%20July%20%202014%20(Sept%2014)%20-%20Copy.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ELL%20USER\Desktop\IIFM%20Sukuk%204th%20Edt%202014\Sukuk%2026th%20July%202014\IIFM%20Main%20Data%20Sept%202014\GIFF%202015\IIFM%20Global%20Sukuk%20Issuance%20%20Data%20%20Jan%202001-%20July%20%202014%20(Sept%2014).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DELL%20USER\Desktop\IIFM%20Sukuk%204th%20Edt%202014\Sukuk%2026th%20July%202014\IIFM%20Main%20Data%20Sept%202014\GIFF%202015\IIFM%20Global%20Sukuk%20Issuance%20%20Data%20%20Jan%202001-%20July%20%202014%20(Sept%2014).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DELL%20USER\Documents\IIFM%20Sukuk%202015\IIFM%20SUKUK%20DATA%202001-APRIL%2020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dLbls>
            <c:txPr>
              <a:bodyPr/>
              <a:lstStyle/>
              <a:p>
                <a:pPr>
                  <a:defRPr b="1"/>
                </a:pPr>
                <a:endParaRPr lang="en-US"/>
              </a:p>
            </c:txPr>
            <c:showVal val="1"/>
          </c:dLbls>
          <c:cat>
            <c:strRef>
              <c:f>'Global Sukuk'!$A$24:$A$39</c:f>
              <c:strCache>
                <c:ptCount val="16"/>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2015 -March</c:v>
                </c:pt>
                <c:pt idx="15">
                  <c:v>Grand Total</c:v>
                </c:pt>
              </c:strCache>
            </c:strRef>
          </c:cat>
          <c:val>
            <c:numRef>
              <c:f>'Global Sukuk'!$B$24:$B$39</c:f>
              <c:numCache>
                <c:formatCode>#,##0</c:formatCode>
                <c:ptCount val="16"/>
                <c:pt idx="0">
                  <c:v>1172</c:v>
                </c:pt>
                <c:pt idx="1">
                  <c:v>1370.8300000000002</c:v>
                </c:pt>
                <c:pt idx="2">
                  <c:v>7056.6735541195449</c:v>
                </c:pt>
                <c:pt idx="3">
                  <c:v>9465.205285945065</c:v>
                </c:pt>
                <c:pt idx="4">
                  <c:v>13698.393352180934</c:v>
                </c:pt>
                <c:pt idx="5">
                  <c:v>33837.071147011171</c:v>
                </c:pt>
                <c:pt idx="6">
                  <c:v>50041.367213247213</c:v>
                </c:pt>
                <c:pt idx="7">
                  <c:v>24263.542988332058</c:v>
                </c:pt>
                <c:pt idx="8">
                  <c:v>37904.029056855354</c:v>
                </c:pt>
                <c:pt idx="9">
                  <c:v>52978.331823962988</c:v>
                </c:pt>
                <c:pt idx="10">
                  <c:v>92403.483561348548</c:v>
                </c:pt>
                <c:pt idx="11">
                  <c:v>137499.49009097411</c:v>
                </c:pt>
                <c:pt idx="12">
                  <c:v>138170.13765006739</c:v>
                </c:pt>
                <c:pt idx="13">
                  <c:v>120853.51135225805</c:v>
                </c:pt>
                <c:pt idx="14">
                  <c:v>17599.700000000008</c:v>
                </c:pt>
                <c:pt idx="15">
                  <c:v>737141.76707630232</c:v>
                </c:pt>
              </c:numCache>
            </c:numRef>
          </c:val>
        </c:ser>
        <c:axId val="91414912"/>
        <c:axId val="91416448"/>
      </c:barChart>
      <c:catAx>
        <c:axId val="91414912"/>
        <c:scaling>
          <c:orientation val="minMax"/>
        </c:scaling>
        <c:axPos val="b"/>
        <c:tickLblPos val="nextTo"/>
        <c:txPr>
          <a:bodyPr/>
          <a:lstStyle/>
          <a:p>
            <a:pPr>
              <a:defRPr b="1"/>
            </a:pPr>
            <a:endParaRPr lang="en-US"/>
          </a:p>
        </c:txPr>
        <c:crossAx val="91416448"/>
        <c:crosses val="autoZero"/>
        <c:auto val="1"/>
        <c:lblAlgn val="ctr"/>
        <c:lblOffset val="100"/>
      </c:catAx>
      <c:valAx>
        <c:axId val="91416448"/>
        <c:scaling>
          <c:orientation val="minMax"/>
        </c:scaling>
        <c:axPos val="l"/>
        <c:majorGridlines/>
        <c:numFmt formatCode="#,##0" sourceLinked="1"/>
        <c:tickLblPos val="nextTo"/>
        <c:crossAx val="91414912"/>
        <c:crosses val="autoZero"/>
        <c:crossBetween val="between"/>
        <c:majorUnit val="100000"/>
      </c:valAx>
    </c:plotArea>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27589557730517361"/>
          <c:y val="9.3573335112772119E-2"/>
          <c:w val="0.38746118183825229"/>
          <c:h val="0.70268383824903335"/>
        </c:manualLayout>
      </c:layout>
      <c:pieChart>
        <c:varyColors val="1"/>
        <c:ser>
          <c:idx val="0"/>
          <c:order val="0"/>
          <c:dLbls>
            <c:dLbl>
              <c:idx val="0"/>
              <c:layout>
                <c:manualLayout>
                  <c:x val="-2.5713199401476692E-3"/>
                  <c:y val="-3.4912302628838057E-2"/>
                </c:manualLayout>
              </c:layout>
              <c:showVal val="1"/>
              <c:showCatName val="1"/>
              <c:showPercent val="1"/>
            </c:dLbl>
            <c:dLbl>
              <c:idx val="1"/>
              <c:layout>
                <c:manualLayout>
                  <c:x val="4.7167754945266135E-2"/>
                  <c:y val="1.9178852643419624E-3"/>
                </c:manualLayout>
              </c:layout>
              <c:showVal val="1"/>
              <c:showCatName val="1"/>
              <c:showPercent val="1"/>
            </c:dLbl>
            <c:dLbl>
              <c:idx val="2"/>
              <c:layout>
                <c:manualLayout>
                  <c:x val="-1.4119876370593858E-2"/>
                  <c:y val="0.1563107789492415"/>
                </c:manualLayout>
              </c:layout>
              <c:showVal val="1"/>
              <c:showCatName val="1"/>
              <c:showPercent val="1"/>
            </c:dLbl>
            <c:dLbl>
              <c:idx val="3"/>
              <c:layout>
                <c:manualLayout>
                  <c:x val="0.19752091152157383"/>
                  <c:y val="0.12172665916760421"/>
                </c:manualLayout>
              </c:layout>
              <c:tx>
                <c:rich>
                  <a:bodyPr/>
                  <a:lstStyle/>
                  <a:p>
                    <a:r>
                      <a:rPr lang="es-ES" sz="1100" dirty="0"/>
                      <a:t>S</a:t>
                    </a:r>
                    <a:r>
                      <a:rPr lang="es-ES" dirty="0"/>
                      <a:t>ukuk Al </a:t>
                    </a:r>
                    <a:r>
                      <a:rPr lang="es-ES" dirty="0" smtClean="0"/>
                      <a:t>Mudharabah,7,825</a:t>
                    </a:r>
                    <a:r>
                      <a:rPr lang="es-ES" dirty="0"/>
                      <a:t>, 12%</a:t>
                    </a:r>
                  </a:p>
                </c:rich>
              </c:tx>
              <c:showVal val="1"/>
              <c:showCatName val="1"/>
              <c:showPercent val="1"/>
            </c:dLbl>
            <c:dLbl>
              <c:idx val="4"/>
              <c:layout>
                <c:manualLayout>
                  <c:x val="-0.12071589766232491"/>
                  <c:y val="-2.6876223805357681E-2"/>
                </c:manualLayout>
              </c:layout>
              <c:showVal val="1"/>
              <c:showCatName val="1"/>
              <c:showPercent val="1"/>
            </c:dLbl>
            <c:dLbl>
              <c:idx val="5"/>
              <c:layout>
                <c:manualLayout>
                  <c:x val="-7.6087399121838831E-2"/>
                  <c:y val="2.4499854184893602E-2"/>
                </c:manualLayout>
              </c:layout>
              <c:showVal val="1"/>
              <c:showCatName val="1"/>
              <c:showPercent val="1"/>
            </c:dLbl>
            <c:dLbl>
              <c:idx val="6"/>
              <c:layout>
                <c:manualLayout>
                  <c:x val="-6.6453258763215325E-2"/>
                  <c:y val="2.0176227971503605E-2"/>
                </c:manualLayout>
              </c:layout>
              <c:showVal val="1"/>
              <c:showCatName val="1"/>
              <c:showPercent val="1"/>
            </c:dLbl>
            <c:txPr>
              <a:bodyPr/>
              <a:lstStyle/>
              <a:p>
                <a:pPr>
                  <a:defRPr sz="1100" b="1"/>
                </a:pPr>
                <a:endParaRPr lang="en-US"/>
              </a:p>
            </c:txPr>
            <c:showVal val="1"/>
            <c:showCatName val="1"/>
            <c:showPercent val="1"/>
            <c:showLeaderLines val="1"/>
          </c:dLbls>
          <c:cat>
            <c:strRef>
              <c:f>'2009-2013 (2)'!$A$27:$A$33</c:f>
              <c:strCache>
                <c:ptCount val="7"/>
                <c:pt idx="0">
                  <c:v>Hybrid Sukuk </c:v>
                </c:pt>
                <c:pt idx="1">
                  <c:v>Islamic Exchangeable Sukuk </c:v>
                </c:pt>
                <c:pt idx="2">
                  <c:v>Sukuk Al Ijarah</c:v>
                </c:pt>
                <c:pt idx="3">
                  <c:v>Sukuk Al Mudharabah</c:v>
                </c:pt>
                <c:pt idx="4">
                  <c:v>Sukuk Al Murabahah</c:v>
                </c:pt>
                <c:pt idx="5">
                  <c:v>Sukuk Al Musharakah</c:v>
                </c:pt>
                <c:pt idx="6">
                  <c:v>Sukuk Al Wakalah </c:v>
                </c:pt>
              </c:strCache>
            </c:strRef>
          </c:cat>
          <c:val>
            <c:numRef>
              <c:f>'2009-2013 (2)'!$B$27:$B$33</c:f>
              <c:numCache>
                <c:formatCode>#,##0</c:formatCode>
                <c:ptCount val="7"/>
                <c:pt idx="0">
                  <c:v>7558.78</c:v>
                </c:pt>
                <c:pt idx="1">
                  <c:v>4040</c:v>
                </c:pt>
                <c:pt idx="2">
                  <c:v>18846.940000000021</c:v>
                </c:pt>
                <c:pt idx="3">
                  <c:v>7825.1100000000024</c:v>
                </c:pt>
                <c:pt idx="4">
                  <c:v>6835.4210778904135</c:v>
                </c:pt>
                <c:pt idx="5">
                  <c:v>11411.27</c:v>
                </c:pt>
                <c:pt idx="6">
                  <c:v>8787.34</c:v>
                </c:pt>
              </c:numCache>
            </c:numRef>
          </c:val>
        </c:ser>
        <c:dLbls>
          <c:showCatName val="1"/>
          <c:showPercent val="1"/>
        </c:dLbls>
        <c:firstSliceAng val="0"/>
      </c:pieChart>
    </c:plotArea>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7245363079615043"/>
          <c:y val="0.16707503473830476"/>
          <c:w val="0.41620384951881018"/>
          <c:h val="0.73447738150378261"/>
        </c:manualLayout>
      </c:layout>
      <c:pieChart>
        <c:varyColors val="1"/>
        <c:ser>
          <c:idx val="0"/>
          <c:order val="0"/>
          <c:dLbls>
            <c:dLbl>
              <c:idx val="0"/>
              <c:layout>
                <c:manualLayout>
                  <c:x val="0.15774679206765854"/>
                  <c:y val="1.6839843548968145E-2"/>
                </c:manualLayout>
              </c:layout>
              <c:showVal val="1"/>
              <c:showCatName val="1"/>
              <c:showPercent val="1"/>
            </c:dLbl>
            <c:dLbl>
              <c:idx val="1"/>
              <c:layout>
                <c:manualLayout>
                  <c:x val="1.3288349372995042E-2"/>
                  <c:y val="5.2822238129324829E-2"/>
                </c:manualLayout>
              </c:layout>
              <c:showVal val="1"/>
              <c:showCatName val="1"/>
              <c:showPercent val="1"/>
            </c:dLbl>
            <c:dLbl>
              <c:idx val="2"/>
              <c:layout>
                <c:manualLayout>
                  <c:x val="2.4294109069699622E-2"/>
                  <c:y val="2.3278692436172751E-2"/>
                </c:manualLayout>
              </c:layout>
              <c:numFmt formatCode="0.000%" sourceLinked="0"/>
              <c:spPr/>
              <c:txPr>
                <a:bodyPr/>
                <a:lstStyle/>
                <a:p>
                  <a:pPr>
                    <a:defRPr sz="1100" b="1"/>
                  </a:pPr>
                  <a:endParaRPr lang="en-US"/>
                </a:p>
              </c:txPr>
              <c:showVal val="1"/>
              <c:showCatName val="1"/>
              <c:showPercent val="1"/>
            </c:dLbl>
            <c:dLbl>
              <c:idx val="3"/>
              <c:layout>
                <c:manualLayout>
                  <c:x val="6.0409011373578365E-3"/>
                  <c:y val="8.5567644953471841E-2"/>
                </c:manualLayout>
              </c:layout>
              <c:showVal val="1"/>
              <c:showCatName val="1"/>
              <c:showPercent val="1"/>
            </c:dLbl>
            <c:dLbl>
              <c:idx val="5"/>
              <c:layout>
                <c:manualLayout>
                  <c:x val="-0.1467224409448819"/>
                  <c:y val="2.3577189214984487E-2"/>
                </c:manualLayout>
              </c:layout>
              <c:showVal val="1"/>
              <c:showCatName val="1"/>
              <c:showPercent val="1"/>
            </c:dLbl>
            <c:dLbl>
              <c:idx val="6"/>
              <c:layout>
                <c:manualLayout>
                  <c:x val="-4.4153834937299574E-2"/>
                  <c:y val="-8.3343593414459557E-2"/>
                </c:manualLayout>
              </c:layout>
              <c:showVal val="1"/>
              <c:showCatName val="1"/>
              <c:showPercent val="1"/>
            </c:dLbl>
            <c:dLbl>
              <c:idx val="7"/>
              <c:layout>
                <c:manualLayout>
                  <c:x val="-4.3189997083697869E-2"/>
                  <c:y val="8.0293963254593204E-2"/>
                </c:manualLayout>
              </c:layout>
              <c:showVal val="1"/>
              <c:showCatName val="1"/>
              <c:showPercent val="1"/>
            </c:dLbl>
            <c:dLbl>
              <c:idx val="8"/>
              <c:layout>
                <c:manualLayout>
                  <c:x val="-0.16632764654418197"/>
                  <c:y val="1.1656167979002624E-2"/>
                </c:manualLayout>
              </c:layout>
              <c:numFmt formatCode="0.000%" sourceLinked="0"/>
              <c:spPr/>
              <c:txPr>
                <a:bodyPr/>
                <a:lstStyle/>
                <a:p>
                  <a:pPr>
                    <a:defRPr sz="1100" b="1"/>
                  </a:pPr>
                  <a:endParaRPr lang="en-US"/>
                </a:p>
              </c:txPr>
              <c:showVal val="1"/>
              <c:showCatName val="1"/>
              <c:showPercent val="1"/>
            </c:dLbl>
            <c:dLbl>
              <c:idx val="9"/>
              <c:layout>
                <c:manualLayout>
                  <c:x val="5.4797389909594742E-2"/>
                  <c:y val="-4.0745406824147054E-2"/>
                </c:manualLayout>
              </c:layout>
              <c:showVal val="1"/>
              <c:showCatName val="1"/>
              <c:showPercent val="1"/>
            </c:dLbl>
            <c:txPr>
              <a:bodyPr/>
              <a:lstStyle/>
              <a:p>
                <a:pPr>
                  <a:defRPr sz="1100" b="1"/>
                </a:pPr>
                <a:endParaRPr lang="en-US"/>
              </a:p>
            </c:txPr>
            <c:showVal val="1"/>
            <c:showCatName val="1"/>
            <c:showPercent val="1"/>
            <c:showLeaderLines val="1"/>
          </c:dLbls>
          <c:cat>
            <c:strRef>
              <c:f>'2009-2013 (2)'!$A$42:$A$51</c:f>
              <c:strCache>
                <c:ptCount val="10"/>
                <c:pt idx="0">
                  <c:v>Bai' Bithaman Ajil </c:v>
                </c:pt>
                <c:pt idx="1">
                  <c:v>Hybrid Sukuk </c:v>
                </c:pt>
                <c:pt idx="2">
                  <c:v>Islamic Exchangeable Sukuk </c:v>
                </c:pt>
                <c:pt idx="3">
                  <c:v>Sukuk Al Ijarah</c:v>
                </c:pt>
                <c:pt idx="4">
                  <c:v>Sukuk Al Istisna'a</c:v>
                </c:pt>
                <c:pt idx="5">
                  <c:v>Sukuk Al Mudharabah</c:v>
                </c:pt>
                <c:pt idx="6">
                  <c:v>Sukuk Al Murabahah</c:v>
                </c:pt>
                <c:pt idx="7">
                  <c:v>Sukuk Al Musharakah</c:v>
                </c:pt>
                <c:pt idx="8">
                  <c:v>Sukuk Al Salam </c:v>
                </c:pt>
                <c:pt idx="9">
                  <c:v>Sukuk Al Wakalah </c:v>
                </c:pt>
              </c:strCache>
            </c:strRef>
          </c:cat>
          <c:val>
            <c:numRef>
              <c:f>'2009-2013 (2)'!$B$42:$B$51</c:f>
              <c:numCache>
                <c:formatCode>#,##0</c:formatCode>
                <c:ptCount val="10"/>
                <c:pt idx="0">
                  <c:v>12682.069999999969</c:v>
                </c:pt>
                <c:pt idx="1">
                  <c:v>26657.130000000016</c:v>
                </c:pt>
                <c:pt idx="2">
                  <c:v>408.27</c:v>
                </c:pt>
                <c:pt idx="3">
                  <c:v>36296.806945381621</c:v>
                </c:pt>
                <c:pt idx="4">
                  <c:v>3468.9700000000012</c:v>
                </c:pt>
                <c:pt idx="5">
                  <c:v>6083.938319550537</c:v>
                </c:pt>
                <c:pt idx="6">
                  <c:v>45684.245803311635</c:v>
                </c:pt>
                <c:pt idx="7">
                  <c:v>47835.48412844463</c:v>
                </c:pt>
                <c:pt idx="8">
                  <c:v>1.47</c:v>
                </c:pt>
                <c:pt idx="9">
                  <c:v>2961.7489589315319</c:v>
                </c:pt>
              </c:numCache>
            </c:numRef>
          </c:val>
        </c:ser>
        <c:dLbls>
          <c:showCatName val="1"/>
          <c:showPercent val="1"/>
        </c:dLbls>
        <c:firstSliceAng val="0"/>
      </c:pieChart>
    </c:plotArea>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5126465526343511"/>
          <c:y val="0.27629569650666164"/>
          <c:w val="0.41850322930267164"/>
          <c:h val="0.64014973253033869"/>
        </c:manualLayout>
      </c:layout>
      <c:pieChart>
        <c:varyColors val="1"/>
        <c:ser>
          <c:idx val="0"/>
          <c:order val="0"/>
          <c:dLbls>
            <c:dLbl>
              <c:idx val="0"/>
              <c:layout>
                <c:manualLayout>
                  <c:x val="-0.10226301063902848"/>
                  <c:y val="-9.300890728686706E-2"/>
                </c:manualLayout>
              </c:layout>
              <c:numFmt formatCode="0%" sourceLinked="0"/>
              <c:spPr/>
              <c:txPr>
                <a:bodyPr/>
                <a:lstStyle/>
                <a:p>
                  <a:pPr>
                    <a:defRPr b="1"/>
                  </a:pPr>
                  <a:endParaRPr lang="en-US"/>
                </a:p>
              </c:txPr>
              <c:showCatName val="1"/>
              <c:showPercent val="1"/>
            </c:dLbl>
            <c:dLbl>
              <c:idx val="1"/>
              <c:layout>
                <c:manualLayout>
                  <c:x val="-6.2097766789390288E-2"/>
                  <c:y val="-0.11808439222070791"/>
                </c:manualLayout>
              </c:layout>
              <c:showCatName val="1"/>
              <c:showPercent val="1"/>
            </c:dLbl>
            <c:dLbl>
              <c:idx val="2"/>
              <c:layout>
                <c:manualLayout>
                  <c:x val="-1.2875881982329E-2"/>
                  <c:y val="-0.15506804538303978"/>
                </c:manualLayout>
              </c:layout>
              <c:showCatName val="1"/>
              <c:showPercent val="1"/>
            </c:dLbl>
            <c:dLbl>
              <c:idx val="3"/>
              <c:layout>
                <c:manualLayout>
                  <c:x val="6.4318973780154623E-2"/>
                  <c:y val="-0.12443267613286607"/>
                </c:manualLayout>
              </c:layout>
              <c:showCatName val="1"/>
              <c:showPercent val="1"/>
            </c:dLbl>
            <c:dLbl>
              <c:idx val="4"/>
              <c:layout>
                <c:manualLayout>
                  <c:x val="0.14049585098790998"/>
                  <c:y val="-6.8015728424952543E-2"/>
                </c:manualLayout>
              </c:layout>
              <c:showCatName val="1"/>
              <c:showPercent val="1"/>
            </c:dLbl>
            <c:dLbl>
              <c:idx val="5"/>
              <c:layout>
                <c:manualLayout>
                  <c:x val="0.20285005329965133"/>
                  <c:y val="2.0514297111497051E-3"/>
                </c:manualLayout>
              </c:layout>
              <c:showCatName val="1"/>
              <c:showPercent val="1"/>
            </c:dLbl>
            <c:dLbl>
              <c:idx val="6"/>
              <c:layout>
                <c:manualLayout>
                  <c:x val="0.19298487006530329"/>
                  <c:y val="0.16594172294267523"/>
                </c:manualLayout>
              </c:layout>
              <c:numFmt formatCode="0.000%" sourceLinked="0"/>
              <c:spPr/>
              <c:txPr>
                <a:bodyPr/>
                <a:lstStyle/>
                <a:p>
                  <a:pPr>
                    <a:defRPr b="1"/>
                  </a:pPr>
                  <a:endParaRPr lang="en-US"/>
                </a:p>
              </c:txPr>
              <c:showCatName val="1"/>
              <c:showPercent val="1"/>
            </c:dLbl>
            <c:dLbl>
              <c:idx val="7"/>
              <c:layout>
                <c:manualLayout>
                  <c:x val="0.11622560831773163"/>
                  <c:y val="-9.8187542388191162E-3"/>
                </c:manualLayout>
              </c:layout>
              <c:numFmt formatCode="0%" sourceLinked="0"/>
              <c:spPr/>
              <c:txPr>
                <a:bodyPr/>
                <a:lstStyle/>
                <a:p>
                  <a:pPr>
                    <a:defRPr b="1"/>
                  </a:pPr>
                  <a:endParaRPr lang="en-US"/>
                </a:p>
              </c:txPr>
              <c:showCatName val="1"/>
              <c:showPercent val="1"/>
            </c:dLbl>
            <c:dLbl>
              <c:idx val="8"/>
              <c:layout>
                <c:manualLayout>
                  <c:x val="-0.18458854759196092"/>
                  <c:y val="0.2298348622903873"/>
                </c:manualLayout>
              </c:layout>
              <c:showCatName val="1"/>
              <c:showPercent val="1"/>
            </c:dLbl>
            <c:dLbl>
              <c:idx val="9"/>
              <c:layout>
                <c:manualLayout>
                  <c:x val="-0.1969049773215209"/>
                  <c:y val="8.8898034222711073E-2"/>
                </c:manualLayout>
              </c:layout>
              <c:showCatName val="1"/>
              <c:showPercent val="1"/>
            </c:dLbl>
            <c:dLbl>
              <c:idx val="10"/>
              <c:layout>
                <c:manualLayout>
                  <c:x val="-0.18282897231702691"/>
                  <c:y val="-6.3371127179879416E-2"/>
                </c:manualLayout>
              </c:layout>
              <c:showCatName val="1"/>
              <c:showPercent val="1"/>
            </c:dLbl>
            <c:dLbl>
              <c:idx val="11"/>
              <c:layout>
                <c:manualLayout>
                  <c:x val="-0.18147465355226536"/>
                  <c:y val="-2.886428319817258E-2"/>
                </c:manualLayout>
              </c:layout>
              <c:numFmt formatCode="0%" sourceLinked="0"/>
              <c:spPr/>
              <c:txPr>
                <a:bodyPr/>
                <a:lstStyle/>
                <a:p>
                  <a:pPr>
                    <a:defRPr b="1"/>
                  </a:pPr>
                  <a:endParaRPr lang="en-US"/>
                </a:p>
              </c:txPr>
              <c:showCatName val="1"/>
              <c:showPercent val="1"/>
            </c:dLbl>
            <c:dLbl>
              <c:idx val="12"/>
              <c:layout>
                <c:manualLayout>
                  <c:x val="-0.21403551518517541"/>
                  <c:y val="-2.4137285784687611E-2"/>
                </c:manualLayout>
              </c:layout>
              <c:showCatName val="1"/>
              <c:showPercent val="1"/>
            </c:dLbl>
            <c:dLbl>
              <c:idx val="13"/>
              <c:layout>
                <c:manualLayout>
                  <c:x val="-0.16676478580109252"/>
                  <c:y val="-7.3519932635921423E-2"/>
                </c:manualLayout>
              </c:layout>
              <c:showCatName val="1"/>
              <c:showPercent val="1"/>
            </c:dLbl>
            <c:numFmt formatCode="0.00%" sourceLinked="0"/>
            <c:txPr>
              <a:bodyPr/>
              <a:lstStyle/>
              <a:p>
                <a:pPr>
                  <a:defRPr b="1"/>
                </a:pPr>
                <a:endParaRPr lang="en-US"/>
              </a:p>
            </c:txPr>
            <c:showCatName val="1"/>
            <c:showPercent val="1"/>
            <c:showLeaderLines val="1"/>
          </c:dLbls>
          <c:cat>
            <c:strRef>
              <c:f>'by Currency'!$A$34:$A$47</c:f>
              <c:strCache>
                <c:ptCount val="14"/>
                <c:pt idx="0">
                  <c:v>AED</c:v>
                </c:pt>
                <c:pt idx="1">
                  <c:v>BHD</c:v>
                </c:pt>
                <c:pt idx="2">
                  <c:v>BND</c:v>
                </c:pt>
                <c:pt idx="3">
                  <c:v>IDR</c:v>
                </c:pt>
                <c:pt idx="4">
                  <c:v>JOD</c:v>
                </c:pt>
                <c:pt idx="5">
                  <c:v>KWD</c:v>
                </c:pt>
                <c:pt idx="6">
                  <c:v>MVR </c:v>
                </c:pt>
                <c:pt idx="7">
                  <c:v>MYR</c:v>
                </c:pt>
                <c:pt idx="8">
                  <c:v>OMR </c:v>
                </c:pt>
                <c:pt idx="9">
                  <c:v>PKR</c:v>
                </c:pt>
                <c:pt idx="10">
                  <c:v>QAR</c:v>
                </c:pt>
                <c:pt idx="11">
                  <c:v>SAR</c:v>
                </c:pt>
                <c:pt idx="12">
                  <c:v>SGD</c:v>
                </c:pt>
                <c:pt idx="13">
                  <c:v>TRY</c:v>
                </c:pt>
              </c:strCache>
            </c:strRef>
          </c:cat>
          <c:val>
            <c:numRef>
              <c:f>'by Currency'!$B$34:$B$47</c:f>
              <c:numCache>
                <c:formatCode>#,##0</c:formatCode>
                <c:ptCount val="14"/>
                <c:pt idx="0">
                  <c:v>7946.0300000000007</c:v>
                </c:pt>
                <c:pt idx="1">
                  <c:v>13.3</c:v>
                </c:pt>
                <c:pt idx="2">
                  <c:v>200</c:v>
                </c:pt>
                <c:pt idx="3">
                  <c:v>1031.8109999999999</c:v>
                </c:pt>
                <c:pt idx="4">
                  <c:v>119</c:v>
                </c:pt>
                <c:pt idx="5">
                  <c:v>331.53153153153153</c:v>
                </c:pt>
                <c:pt idx="6">
                  <c:v>3.29</c:v>
                </c:pt>
                <c:pt idx="7">
                  <c:v>144151.58520552781</c:v>
                </c:pt>
                <c:pt idx="8">
                  <c:v>130</c:v>
                </c:pt>
                <c:pt idx="9">
                  <c:v>1611.0764185600699</c:v>
                </c:pt>
                <c:pt idx="10">
                  <c:v>137.5</c:v>
                </c:pt>
                <c:pt idx="11">
                  <c:v>24548.159999999953</c:v>
                </c:pt>
                <c:pt idx="12">
                  <c:v>741.76</c:v>
                </c:pt>
                <c:pt idx="13">
                  <c:v>1115.0899999999999</c:v>
                </c:pt>
              </c:numCache>
            </c:numRef>
          </c:val>
        </c:ser>
        <c:dLbls>
          <c:showCatName val="1"/>
          <c:showPercent val="1"/>
        </c:dLbls>
        <c:firstSliceAng val="0"/>
      </c:pieChart>
    </c:plotArea>
    <c:plotVisOnly val="1"/>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8066580108337521"/>
          <c:y val="0.19197104394208789"/>
          <c:w val="0.47976377952755933"/>
          <c:h val="0.72738379476758941"/>
        </c:manualLayout>
      </c:layout>
      <c:pieChart>
        <c:varyColors val="1"/>
        <c:ser>
          <c:idx val="0"/>
          <c:order val="0"/>
          <c:explosion val="18"/>
          <c:dLbls>
            <c:dLbl>
              <c:idx val="0"/>
              <c:layout>
                <c:manualLayout>
                  <c:x val="-0.1930227006198692"/>
                  <c:y val="-1.1273177546355108E-2"/>
                </c:manualLayout>
              </c:layout>
              <c:showCatName val="1"/>
              <c:showPercent val="1"/>
            </c:dLbl>
            <c:dLbl>
              <c:idx val="1"/>
              <c:layout>
                <c:manualLayout>
                  <c:x val="0.16224842240464624"/>
                  <c:y val="-7.3367200067733535E-2"/>
                </c:manualLayout>
              </c:layout>
              <c:showCatName val="1"/>
              <c:showPercent val="1"/>
            </c:dLbl>
            <c:dLbl>
              <c:idx val="2"/>
              <c:layout>
                <c:manualLayout>
                  <c:x val="-4.5973641592673177E-2"/>
                  <c:y val="-8.9393997121327576E-2"/>
                </c:manualLayout>
              </c:layout>
              <c:showCatName val="1"/>
              <c:showPercent val="1"/>
            </c:dLbl>
            <c:dLbl>
              <c:idx val="3"/>
              <c:layout>
                <c:manualLayout>
                  <c:x val="0.2569178254313953"/>
                  <c:y val="-4.3346668360003393E-2"/>
                </c:manualLayout>
              </c:layout>
              <c:showCatName val="1"/>
              <c:showPercent val="1"/>
            </c:dLbl>
            <c:dLbl>
              <c:idx val="4"/>
              <c:layout>
                <c:manualLayout>
                  <c:x val="0.19256422069581727"/>
                  <c:y val="2.5253577173821044E-2"/>
                </c:manualLayout>
              </c:layout>
              <c:numFmt formatCode="0%" sourceLinked="0"/>
              <c:spPr/>
              <c:txPr>
                <a:bodyPr/>
                <a:lstStyle/>
                <a:p>
                  <a:pPr>
                    <a:defRPr b="1"/>
                  </a:pPr>
                  <a:endParaRPr lang="en-US"/>
                </a:p>
              </c:txPr>
              <c:showCatName val="1"/>
              <c:showPercent val="1"/>
            </c:dLbl>
            <c:dLbl>
              <c:idx val="5"/>
              <c:layout>
                <c:manualLayout>
                  <c:x val="-0.11023077567431736"/>
                  <c:y val="-2.2582761832190342E-3"/>
                </c:manualLayout>
              </c:layout>
              <c:numFmt formatCode="0%" sourceLinked="0"/>
              <c:spPr/>
              <c:txPr>
                <a:bodyPr/>
                <a:lstStyle/>
                <a:p>
                  <a:pPr>
                    <a:defRPr b="1"/>
                  </a:pPr>
                  <a:endParaRPr lang="en-US"/>
                </a:p>
              </c:txPr>
              <c:showCatName val="1"/>
              <c:showPercent val="1"/>
            </c:dLbl>
            <c:numFmt formatCode="0.00%" sourceLinked="0"/>
            <c:txPr>
              <a:bodyPr/>
              <a:lstStyle/>
              <a:p>
                <a:pPr>
                  <a:defRPr b="1"/>
                </a:pPr>
                <a:endParaRPr lang="en-US"/>
              </a:p>
            </c:txPr>
            <c:showCatName val="1"/>
            <c:showPercent val="1"/>
            <c:showLeaderLines val="1"/>
          </c:dLbls>
          <c:cat>
            <c:strRef>
              <c:f>'by Currency'!$A$62:$A$67</c:f>
              <c:strCache>
                <c:ptCount val="6"/>
                <c:pt idx="0">
                  <c:v>CNY</c:v>
                </c:pt>
                <c:pt idx="1">
                  <c:v>EUR</c:v>
                </c:pt>
                <c:pt idx="2">
                  <c:v>GBP</c:v>
                </c:pt>
                <c:pt idx="3">
                  <c:v>JPY</c:v>
                </c:pt>
                <c:pt idx="4">
                  <c:v>MYR</c:v>
                </c:pt>
                <c:pt idx="5">
                  <c:v>USD</c:v>
                </c:pt>
              </c:strCache>
            </c:strRef>
          </c:cat>
          <c:val>
            <c:numRef>
              <c:f>'by Currency'!$B$62:$B$67</c:f>
              <c:numCache>
                <c:formatCode>#,##0</c:formatCode>
                <c:ptCount val="6"/>
                <c:pt idx="0">
                  <c:v>157.85000000000022</c:v>
                </c:pt>
                <c:pt idx="1">
                  <c:v>117.22</c:v>
                </c:pt>
                <c:pt idx="2">
                  <c:v>324.31</c:v>
                </c:pt>
                <c:pt idx="3">
                  <c:v>22.87</c:v>
                </c:pt>
                <c:pt idx="4">
                  <c:v>4571.0710778904095</c:v>
                </c:pt>
                <c:pt idx="5">
                  <c:v>60111.54</c:v>
                </c:pt>
              </c:numCache>
            </c:numRef>
          </c:val>
        </c:ser>
        <c:dLbls>
          <c:showCatName val="1"/>
          <c:showPercent val="1"/>
        </c:dLbls>
        <c:firstSliceAng val="0"/>
      </c:pieChart>
    </c:plotArea>
    <c:plotVisOnly val="1"/>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20877856057466501"/>
          <c:y val="0.32822239993438407"/>
          <c:w val="0.3489696090620254"/>
          <c:h val="0.51800176345144355"/>
        </c:manualLayout>
      </c:layout>
      <c:pieChart>
        <c:varyColors val="1"/>
        <c:ser>
          <c:idx val="0"/>
          <c:order val="0"/>
          <c:explosion val="15"/>
          <c:dLbls>
            <c:dLbl>
              <c:idx val="1"/>
              <c:numFmt formatCode="0.00%" sourceLinked="0"/>
              <c:spPr/>
              <c:txPr>
                <a:bodyPr/>
                <a:lstStyle/>
                <a:p>
                  <a:pPr>
                    <a:defRPr b="1"/>
                  </a:pPr>
                  <a:endParaRPr lang="en-US"/>
                </a:p>
              </c:txPr>
            </c:dLbl>
            <c:dLbl>
              <c:idx val="2"/>
              <c:numFmt formatCode="0.00%" sourceLinked="0"/>
              <c:spPr/>
              <c:txPr>
                <a:bodyPr/>
                <a:lstStyle/>
                <a:p>
                  <a:pPr>
                    <a:defRPr b="1"/>
                  </a:pPr>
                  <a:endParaRPr lang="en-US"/>
                </a:p>
              </c:txPr>
            </c:dLbl>
            <c:dLbl>
              <c:idx val="3"/>
              <c:layout>
                <c:manualLayout>
                  <c:x val="7.9283740848183556E-2"/>
                  <c:y val="-0.17990301017060392"/>
                </c:manualLayout>
              </c:layout>
              <c:numFmt formatCode="0.0000%" sourceLinked="0"/>
              <c:spPr/>
              <c:txPr>
                <a:bodyPr/>
                <a:lstStyle/>
                <a:p>
                  <a:pPr>
                    <a:defRPr b="1"/>
                  </a:pPr>
                  <a:endParaRPr lang="en-US"/>
                </a:p>
              </c:txPr>
              <c:showCatName val="1"/>
              <c:showPercent val="1"/>
            </c:dLbl>
            <c:dLbl>
              <c:idx val="4"/>
              <c:numFmt formatCode="0.00%" sourceLinked="0"/>
              <c:spPr/>
              <c:txPr>
                <a:bodyPr/>
                <a:lstStyle/>
                <a:p>
                  <a:pPr>
                    <a:defRPr b="1"/>
                  </a:pPr>
                  <a:endParaRPr lang="en-US"/>
                </a:p>
              </c:txPr>
            </c:dLbl>
            <c:dLbl>
              <c:idx val="5"/>
              <c:layout>
                <c:manualLayout>
                  <c:x val="0.26459414283740851"/>
                  <c:y val="-0.16498974737532837"/>
                </c:manualLayout>
              </c:layout>
              <c:numFmt formatCode="0.00%" sourceLinked="0"/>
              <c:spPr/>
              <c:txPr>
                <a:bodyPr/>
                <a:lstStyle/>
                <a:p>
                  <a:pPr>
                    <a:defRPr b="1"/>
                  </a:pPr>
                  <a:endParaRPr lang="en-US"/>
                </a:p>
              </c:txPr>
              <c:showCatName val="1"/>
              <c:showPercent val="1"/>
            </c:dLbl>
            <c:dLbl>
              <c:idx val="6"/>
              <c:layout>
                <c:manualLayout>
                  <c:x val="0.17474561403508773"/>
                  <c:y val="-7.267634514435696E-2"/>
                </c:manualLayout>
              </c:layout>
              <c:showCatName val="1"/>
              <c:showPercent val="1"/>
            </c:dLbl>
            <c:dLbl>
              <c:idx val="7"/>
              <c:layout>
                <c:manualLayout>
                  <c:x val="0.2388633789197403"/>
                  <c:y val="-7.7760621719160206E-2"/>
                </c:manualLayout>
              </c:layout>
              <c:numFmt formatCode="0.00%" sourceLinked="0"/>
              <c:spPr/>
              <c:txPr>
                <a:bodyPr/>
                <a:lstStyle/>
                <a:p>
                  <a:pPr>
                    <a:defRPr b="1"/>
                  </a:pPr>
                  <a:endParaRPr lang="en-US"/>
                </a:p>
              </c:txPr>
              <c:showCatName val="1"/>
              <c:showPercent val="1"/>
            </c:dLbl>
            <c:dLbl>
              <c:idx val="8"/>
              <c:layout>
                <c:manualLayout>
                  <c:x val="0.20870272137035503"/>
                  <c:y val="8.6470636482939632E-4"/>
                </c:manualLayout>
              </c:layout>
              <c:showCatName val="1"/>
              <c:showPercent val="1"/>
            </c:dLbl>
            <c:dLbl>
              <c:idx val="9"/>
              <c:layout>
                <c:manualLayout>
                  <c:x val="0.26226398673849977"/>
                  <c:y val="3.4608554790026225E-2"/>
                </c:manualLayout>
              </c:layout>
              <c:showCatName val="1"/>
              <c:showPercent val="1"/>
            </c:dLbl>
            <c:dLbl>
              <c:idx val="10"/>
              <c:layout>
                <c:manualLayout>
                  <c:x val="0.22930957314546221"/>
                  <c:y val="0.11044414370078739"/>
                </c:manualLayout>
              </c:layout>
              <c:numFmt formatCode="0.00%" sourceLinked="0"/>
              <c:spPr/>
              <c:txPr>
                <a:bodyPr/>
                <a:lstStyle/>
                <a:p>
                  <a:pPr>
                    <a:defRPr b="1"/>
                  </a:pPr>
                  <a:endParaRPr lang="en-US"/>
                </a:p>
              </c:txPr>
              <c:showCatName val="1"/>
              <c:showPercent val="1"/>
            </c:dLbl>
            <c:dLbl>
              <c:idx val="11"/>
              <c:layout>
                <c:manualLayout>
                  <c:x val="8.196035364000552E-2"/>
                  <c:y val="-1.0590961286089241E-3"/>
                </c:manualLayout>
              </c:layout>
              <c:showCatName val="1"/>
              <c:showPercent val="1"/>
            </c:dLbl>
            <c:dLbl>
              <c:idx val="12"/>
              <c:layout>
                <c:manualLayout>
                  <c:x val="9.7779527559055127E-2"/>
                  <c:y val="0.10877645177165371"/>
                </c:manualLayout>
              </c:layout>
              <c:numFmt formatCode="0.000%" sourceLinked="0"/>
              <c:spPr/>
              <c:txPr>
                <a:bodyPr/>
                <a:lstStyle/>
                <a:p>
                  <a:pPr>
                    <a:defRPr b="1"/>
                  </a:pPr>
                  <a:endParaRPr lang="en-US"/>
                </a:p>
              </c:txPr>
              <c:showCatName val="1"/>
              <c:showPercent val="1"/>
            </c:dLbl>
            <c:dLbl>
              <c:idx val="13"/>
              <c:numFmt formatCode="0.00%" sourceLinked="0"/>
              <c:spPr/>
              <c:txPr>
                <a:bodyPr/>
                <a:lstStyle/>
                <a:p>
                  <a:pPr>
                    <a:defRPr b="1"/>
                  </a:pPr>
                  <a:endParaRPr lang="en-US"/>
                </a:p>
              </c:txPr>
            </c:dLbl>
            <c:dLbl>
              <c:idx val="14"/>
              <c:numFmt formatCode="0.00%" sourceLinked="0"/>
              <c:spPr/>
              <c:txPr>
                <a:bodyPr/>
                <a:lstStyle/>
                <a:p>
                  <a:pPr>
                    <a:defRPr b="1"/>
                  </a:pPr>
                  <a:endParaRPr lang="en-US"/>
                </a:p>
              </c:txPr>
            </c:dLbl>
            <c:dLbl>
              <c:idx val="17"/>
              <c:layout>
                <c:manualLayout>
                  <c:x val="-9.9372772482387073E-2"/>
                  <c:y val="5.4080749671916013E-2"/>
                </c:manualLayout>
              </c:layout>
              <c:showCatName val="1"/>
              <c:showPercent val="1"/>
            </c:dLbl>
            <c:dLbl>
              <c:idx val="18"/>
              <c:layout>
                <c:manualLayout>
                  <c:x val="-9.9089929548280234E-2"/>
                  <c:y val="8.0057209645669355E-2"/>
                </c:manualLayout>
              </c:layout>
              <c:showCatName val="1"/>
              <c:showPercent val="1"/>
            </c:dLbl>
            <c:dLbl>
              <c:idx val="19"/>
              <c:numFmt formatCode="0.00%" sourceLinked="0"/>
              <c:spPr/>
              <c:txPr>
                <a:bodyPr/>
                <a:lstStyle/>
                <a:p>
                  <a:pPr>
                    <a:defRPr b="1"/>
                  </a:pPr>
                  <a:endParaRPr lang="en-US"/>
                </a:p>
              </c:txPr>
            </c:dLbl>
            <c:dLbl>
              <c:idx val="21"/>
              <c:layout>
                <c:manualLayout>
                  <c:x val="-0.15600616670489006"/>
                  <c:y val="7.4794742454068253E-2"/>
                </c:manualLayout>
              </c:layout>
              <c:tx>
                <c:rich>
                  <a:bodyPr/>
                  <a:lstStyle/>
                  <a:p>
                    <a:r>
                      <a:rPr lang="en-US" dirty="0" smtClean="0"/>
                      <a:t>UAE</a:t>
                    </a:r>
                    <a:r>
                      <a:rPr lang="en-US" dirty="0"/>
                      <a:t>
19%</a:t>
                    </a:r>
                  </a:p>
                </c:rich>
              </c:tx>
              <c:showCatName val="1"/>
              <c:showPercent val="1"/>
            </c:dLbl>
            <c:dLbl>
              <c:idx val="22"/>
              <c:layout>
                <c:manualLayout>
                  <c:x val="-0.29177674999362951"/>
                  <c:y val="3.1833784448818896E-2"/>
                </c:manualLayout>
              </c:layout>
              <c:tx>
                <c:rich>
                  <a:bodyPr/>
                  <a:lstStyle/>
                  <a:p>
                    <a:pPr>
                      <a:defRPr b="1"/>
                    </a:pPr>
                    <a:r>
                      <a:rPr lang="en-US" dirty="0" smtClean="0"/>
                      <a:t>UK </a:t>
                    </a:r>
                    <a:r>
                      <a:rPr lang="en-US" dirty="0"/>
                      <a:t>
0.14%</a:t>
                    </a:r>
                  </a:p>
                </c:rich>
              </c:tx>
              <c:numFmt formatCode="0.00%" sourceLinked="0"/>
              <c:spPr/>
              <c:showCatName val="1"/>
              <c:showPercent val="1"/>
            </c:dLbl>
            <c:dLbl>
              <c:idx val="23"/>
              <c:layout>
                <c:manualLayout>
                  <c:x val="-0.28436068517751162"/>
                  <c:y val="-0.10342847769028871"/>
                </c:manualLayout>
              </c:layout>
              <c:showCatName val="1"/>
              <c:showPercent val="1"/>
            </c:dLbl>
            <c:txPr>
              <a:bodyPr/>
              <a:lstStyle/>
              <a:p>
                <a:pPr>
                  <a:defRPr b="1"/>
                </a:pPr>
                <a:endParaRPr lang="en-US"/>
              </a:p>
            </c:txPr>
            <c:showCatName val="1"/>
            <c:showPercent val="1"/>
            <c:showLeaderLines val="1"/>
          </c:dLbls>
          <c:cat>
            <c:strRef>
              <c:f>'by Country '!$A$38:$A$61</c:f>
              <c:strCache>
                <c:ptCount val="24"/>
                <c:pt idx="0">
                  <c:v>Bahrain</c:v>
                </c:pt>
                <c:pt idx="1">
                  <c:v>Brunei Darussalam</c:v>
                </c:pt>
                <c:pt idx="2">
                  <c:v>China</c:v>
                </c:pt>
                <c:pt idx="3">
                  <c:v>France</c:v>
                </c:pt>
                <c:pt idx="4">
                  <c:v>Germany </c:v>
                </c:pt>
                <c:pt idx="5">
                  <c:v>Hong Kong</c:v>
                </c:pt>
                <c:pt idx="6">
                  <c:v>Indonesia</c:v>
                </c:pt>
                <c:pt idx="7">
                  <c:v>Japan</c:v>
                </c:pt>
                <c:pt idx="8">
                  <c:v>Jordan</c:v>
                </c:pt>
                <c:pt idx="9">
                  <c:v>Kuwait</c:v>
                </c:pt>
                <c:pt idx="10">
                  <c:v>Luxembourg </c:v>
                </c:pt>
                <c:pt idx="11">
                  <c:v>Malaysia</c:v>
                </c:pt>
                <c:pt idx="12">
                  <c:v>Maldives </c:v>
                </c:pt>
                <c:pt idx="13">
                  <c:v>Mauritius</c:v>
                </c:pt>
                <c:pt idx="14">
                  <c:v>Oman</c:v>
                </c:pt>
                <c:pt idx="15">
                  <c:v>Pakistan</c:v>
                </c:pt>
                <c:pt idx="16">
                  <c:v>Qatar</c:v>
                </c:pt>
                <c:pt idx="17">
                  <c:v>Saudi Arabia</c:v>
                </c:pt>
                <c:pt idx="18">
                  <c:v>Singapore</c:v>
                </c:pt>
                <c:pt idx="19">
                  <c:v>Sudan</c:v>
                </c:pt>
                <c:pt idx="20">
                  <c:v>Turkey</c:v>
                </c:pt>
                <c:pt idx="21">
                  <c:v>United Arab Emirates</c:v>
                </c:pt>
                <c:pt idx="22">
                  <c:v>United Kingdom </c:v>
                </c:pt>
                <c:pt idx="23">
                  <c:v>USA</c:v>
                </c:pt>
              </c:strCache>
            </c:strRef>
          </c:cat>
          <c:val>
            <c:numRef>
              <c:f>'by Country '!$B$38:$B$61</c:f>
              <c:numCache>
                <c:formatCode>#,##0</c:formatCode>
                <c:ptCount val="24"/>
                <c:pt idx="0">
                  <c:v>1667.22</c:v>
                </c:pt>
                <c:pt idx="1">
                  <c:v>200</c:v>
                </c:pt>
                <c:pt idx="2">
                  <c:v>97.31</c:v>
                </c:pt>
                <c:pt idx="3">
                  <c:v>0.65000000000000113</c:v>
                </c:pt>
                <c:pt idx="4">
                  <c:v>55</c:v>
                </c:pt>
                <c:pt idx="5">
                  <c:v>195.8</c:v>
                </c:pt>
                <c:pt idx="6">
                  <c:v>2666.9020778904178</c:v>
                </c:pt>
                <c:pt idx="7">
                  <c:v>189.56</c:v>
                </c:pt>
                <c:pt idx="8">
                  <c:v>119</c:v>
                </c:pt>
                <c:pt idx="9">
                  <c:v>2458.3315315315422</c:v>
                </c:pt>
                <c:pt idx="10">
                  <c:v>60</c:v>
                </c:pt>
                <c:pt idx="11">
                  <c:v>148867.50520552805</c:v>
                </c:pt>
                <c:pt idx="12">
                  <c:v>3.29</c:v>
                </c:pt>
                <c:pt idx="13">
                  <c:v>117.05</c:v>
                </c:pt>
                <c:pt idx="14">
                  <c:v>130</c:v>
                </c:pt>
                <c:pt idx="15">
                  <c:v>1611.0764185600699</c:v>
                </c:pt>
                <c:pt idx="16">
                  <c:v>4372.5</c:v>
                </c:pt>
                <c:pt idx="17">
                  <c:v>29640.260000000009</c:v>
                </c:pt>
                <c:pt idx="18">
                  <c:v>1732.44</c:v>
                </c:pt>
                <c:pt idx="19">
                  <c:v>130</c:v>
                </c:pt>
                <c:pt idx="20">
                  <c:v>4240.91</c:v>
                </c:pt>
                <c:pt idx="21">
                  <c:v>47215.310000000012</c:v>
                </c:pt>
                <c:pt idx="22">
                  <c:v>347.88</c:v>
                </c:pt>
                <c:pt idx="23">
                  <c:v>1267</c:v>
                </c:pt>
              </c:numCache>
            </c:numRef>
          </c:val>
        </c:ser>
        <c:dLbls>
          <c:showCatName val="1"/>
          <c:showPercent val="1"/>
        </c:dLbls>
        <c:firstSliceAng val="0"/>
      </c:pieChart>
    </c:plotArea>
    <c:plotVisOnly val="1"/>
  </c:chart>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pieChart>
        <c:varyColors val="1"/>
        <c:ser>
          <c:idx val="0"/>
          <c:order val="0"/>
          <c:dLbls>
            <c:dLbl>
              <c:idx val="0"/>
              <c:layout>
                <c:manualLayout>
                  <c:x val="4.7703129850704226E-2"/>
                  <c:y val="-1.8517033639634174E-4"/>
                </c:manualLayout>
              </c:layout>
              <c:showCatName val="1"/>
              <c:showPercent val="1"/>
            </c:dLbl>
            <c:dLbl>
              <c:idx val="1"/>
              <c:layout>
                <c:manualLayout>
                  <c:x val="4.0997304772387326E-2"/>
                  <c:y val="4.6325726595784475E-2"/>
                </c:manualLayout>
              </c:layout>
              <c:showCatName val="1"/>
              <c:showPercent val="1"/>
            </c:dLbl>
            <c:dLbl>
              <c:idx val="2"/>
              <c:layout>
                <c:manualLayout>
                  <c:x val="3.4618152569638475E-2"/>
                  <c:y val="6.1291595169748393E-2"/>
                </c:manualLayout>
              </c:layout>
              <c:showCatName val="1"/>
              <c:showPercent val="1"/>
            </c:dLbl>
            <c:dLbl>
              <c:idx val="3"/>
              <c:layout>
                <c:manualLayout>
                  <c:x val="-0.13600217311545734"/>
                  <c:y val="-2.0358473520748807E-2"/>
                </c:manualLayout>
              </c:layout>
              <c:showCatName val="1"/>
              <c:showPercent val="1"/>
            </c:dLbl>
            <c:dLbl>
              <c:idx val="4"/>
              <c:layout>
                <c:manualLayout>
                  <c:x val="-0.13690274602771429"/>
                  <c:y val="-2.8908810024001606E-4"/>
                </c:manualLayout>
              </c:layout>
              <c:showCatName val="1"/>
              <c:showPercent val="1"/>
            </c:dLbl>
            <c:txPr>
              <a:bodyPr/>
              <a:lstStyle/>
              <a:p>
                <a:pPr>
                  <a:defRPr b="1"/>
                </a:pPr>
                <a:endParaRPr lang="en-US"/>
              </a:p>
            </c:txPr>
            <c:showCatName val="1"/>
            <c:showPercent val="1"/>
            <c:showLeaderLines val="1"/>
          </c:dLbls>
          <c:cat>
            <c:strRef>
              <c:f>'by Currency (2)'!$G$139:$G$143</c:f>
              <c:strCache>
                <c:ptCount val="5"/>
                <c:pt idx="0">
                  <c:v>Perpetual </c:v>
                </c:pt>
                <c:pt idx="1">
                  <c:v>  ≤ 12 Months </c:v>
                </c:pt>
                <c:pt idx="2">
                  <c:v>&gt;12 Months  ≤ 5Years </c:v>
                </c:pt>
                <c:pt idx="3">
                  <c:v>&gt;6years  ≤  10Years </c:v>
                </c:pt>
                <c:pt idx="4">
                  <c:v>≥ 11Years </c:v>
                </c:pt>
              </c:strCache>
            </c:strRef>
          </c:cat>
          <c:val>
            <c:numRef>
              <c:f>'by Currency (2)'!$H$139:$H$143</c:f>
              <c:numCache>
                <c:formatCode>#,##0</c:formatCode>
                <c:ptCount val="5"/>
                <c:pt idx="0">
                  <c:v>4153.21</c:v>
                </c:pt>
                <c:pt idx="1">
                  <c:v>23853.331281308416</c:v>
                </c:pt>
                <c:pt idx="2">
                  <c:v>92449.04934647074</c:v>
                </c:pt>
                <c:pt idx="3">
                  <c:v>68153.619245108508</c:v>
                </c:pt>
                <c:pt idx="4">
                  <c:v>58775.785360622504</c:v>
                </c:pt>
              </c:numCache>
            </c:numRef>
          </c:val>
        </c:ser>
        <c:dLbls>
          <c:showCatName val="1"/>
          <c:showPercent val="1"/>
        </c:dLbls>
        <c:firstSliceAng val="0"/>
      </c:pieChart>
    </c:plotArea>
    <c:plotVisOnly val="1"/>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30944285373418"/>
          <c:y val="4.9317982979401223E-2"/>
          <c:w val="0.78639160635223615"/>
          <c:h val="0.6782396963893137"/>
        </c:manualLayout>
      </c:layout>
      <c:barChart>
        <c:barDir val="col"/>
        <c:grouping val="stacked"/>
        <c:ser>
          <c:idx val="0"/>
          <c:order val="0"/>
          <c:tx>
            <c:strRef>
              <c:f>Chart1A!$C$76</c:f>
              <c:strCache>
                <c:ptCount val="1"/>
                <c:pt idx="0">
                  <c:v>Value </c:v>
                </c:pt>
              </c:strCache>
            </c:strRef>
          </c:tx>
          <c:dLbls>
            <c:dLbl>
              <c:idx val="0"/>
              <c:layout>
                <c:manualLayout>
                  <c:x val="0.12807017543859617"/>
                  <c:y val="6.6666666666666914E-3"/>
                </c:manualLayout>
              </c:layout>
              <c:tx>
                <c:rich>
                  <a:bodyPr/>
                  <a:lstStyle/>
                  <a:p>
                    <a:r>
                      <a:rPr lang="en-US" dirty="0" smtClean="0">
                        <a:solidFill>
                          <a:schemeClr val="tx1"/>
                        </a:solidFill>
                      </a:rPr>
                      <a:t>$58</a:t>
                    </a:r>
                    <a:r>
                      <a:rPr lang="en-US" baseline="0" dirty="0" smtClean="0">
                        <a:solidFill>
                          <a:schemeClr val="tx1"/>
                        </a:solidFill>
                      </a:rPr>
                      <a:t> bio</a:t>
                    </a:r>
                    <a:endParaRPr lang="en-US" dirty="0">
                      <a:solidFill>
                        <a:schemeClr val="tx1"/>
                      </a:solidFill>
                    </a:endParaRPr>
                  </a:p>
                </c:rich>
              </c:tx>
              <c:showVal val="1"/>
            </c:dLbl>
            <c:dLbl>
              <c:idx val="1"/>
              <c:layout>
                <c:manualLayout>
                  <c:x val="0.13333333333333341"/>
                  <c:y val="3.3333333333333492E-3"/>
                </c:manualLayout>
              </c:layout>
              <c:tx>
                <c:rich>
                  <a:bodyPr/>
                  <a:lstStyle/>
                  <a:p>
                    <a:r>
                      <a:rPr lang="en-US" dirty="0" smtClean="0">
                        <a:solidFill>
                          <a:schemeClr val="tx1"/>
                        </a:solidFill>
                      </a:rPr>
                      <a:t>$57 bio</a:t>
                    </a:r>
                    <a:endParaRPr lang="en-US" dirty="0">
                      <a:solidFill>
                        <a:schemeClr val="tx1"/>
                      </a:solidFill>
                    </a:endParaRPr>
                  </a:p>
                </c:rich>
              </c:tx>
              <c:showVal val="1"/>
            </c:dLbl>
            <c:dLbl>
              <c:idx val="2"/>
              <c:layout>
                <c:manualLayout>
                  <c:x val="0.12872106895728938"/>
                  <c:y val="0"/>
                </c:manualLayout>
              </c:layout>
              <c:tx>
                <c:rich>
                  <a:bodyPr/>
                  <a:lstStyle/>
                  <a:p>
                    <a:r>
                      <a:rPr lang="en-US" dirty="0" smtClean="0">
                        <a:solidFill>
                          <a:schemeClr val="tx1"/>
                        </a:solidFill>
                      </a:rPr>
                      <a:t>$</a:t>
                    </a:r>
                    <a:r>
                      <a:rPr lang="en-US" dirty="0" smtClean="0"/>
                      <a:t>22</a:t>
                    </a:r>
                    <a:r>
                      <a:rPr lang="en-US" baseline="0" dirty="0" smtClean="0"/>
                      <a:t> </a:t>
                    </a:r>
                    <a:r>
                      <a:rPr lang="en-US" dirty="0" smtClean="0"/>
                      <a:t>bio</a:t>
                    </a:r>
                    <a:endParaRPr lang="en-US" dirty="0"/>
                  </a:p>
                </c:rich>
              </c:tx>
              <c:showVal val="1"/>
            </c:dLbl>
            <c:txPr>
              <a:bodyPr/>
              <a:lstStyle/>
              <a:p>
                <a:pPr>
                  <a:defRPr sz="1600" b="1">
                    <a:solidFill>
                      <a:schemeClr val="tx1"/>
                    </a:solidFill>
                  </a:defRPr>
                </a:pPr>
                <a:endParaRPr lang="en-US"/>
              </a:p>
            </c:txPr>
            <c:showVal val="1"/>
          </c:dLbls>
          <c:cat>
            <c:strRef>
              <c:f>Chart1A!$B$77:$B$79</c:f>
              <c:strCache>
                <c:ptCount val="3"/>
                <c:pt idx="0">
                  <c:v>10 Years </c:v>
                </c:pt>
                <c:pt idx="1">
                  <c:v>11 Years - 20 Years </c:v>
                </c:pt>
                <c:pt idx="2">
                  <c:v>&gt;20 Years </c:v>
                </c:pt>
              </c:strCache>
            </c:strRef>
          </c:cat>
          <c:val>
            <c:numRef>
              <c:f>Chart1A!$C$77:$C$79</c:f>
              <c:numCache>
                <c:formatCode>#,##0</c:formatCode>
                <c:ptCount val="3"/>
                <c:pt idx="0">
                  <c:v>58056.921296678192</c:v>
                </c:pt>
                <c:pt idx="1">
                  <c:v>57564.997787070984</c:v>
                </c:pt>
                <c:pt idx="2">
                  <c:v>22904.540183563062</c:v>
                </c:pt>
              </c:numCache>
            </c:numRef>
          </c:val>
        </c:ser>
        <c:ser>
          <c:idx val="1"/>
          <c:order val="1"/>
          <c:tx>
            <c:strRef>
              <c:f>Chart1A!$D$76</c:f>
              <c:strCache>
                <c:ptCount val="1"/>
                <c:pt idx="0">
                  <c:v>Number of Issues </c:v>
                </c:pt>
              </c:strCache>
            </c:strRef>
          </c:tx>
          <c:dLbls>
            <c:dLbl>
              <c:idx val="0"/>
              <c:layout>
                <c:manualLayout>
                  <c:x val="-1.0526315789473687E-2"/>
                  <c:y val="-4.6666666666666703E-2"/>
                </c:manualLayout>
              </c:layout>
              <c:showVal val="1"/>
            </c:dLbl>
            <c:dLbl>
              <c:idx val="1"/>
              <c:layout>
                <c:manualLayout>
                  <c:x val="-5.2631578947368524E-3"/>
                  <c:y val="-4.6666666666666703E-2"/>
                </c:manualLayout>
              </c:layout>
              <c:showVal val="1"/>
            </c:dLbl>
            <c:dLbl>
              <c:idx val="2"/>
              <c:layout>
                <c:manualLayout>
                  <c:x val="-5.2631578947368524E-3"/>
                  <c:y val="-6.0000000000000324E-2"/>
                </c:manualLayout>
              </c:layout>
              <c:showVal val="1"/>
            </c:dLbl>
            <c:txPr>
              <a:bodyPr/>
              <a:lstStyle/>
              <a:p>
                <a:pPr>
                  <a:defRPr sz="1600" b="1">
                    <a:solidFill>
                      <a:schemeClr val="tx1"/>
                    </a:solidFill>
                  </a:defRPr>
                </a:pPr>
                <a:endParaRPr lang="en-US"/>
              </a:p>
            </c:txPr>
            <c:showVal val="1"/>
          </c:dLbls>
          <c:cat>
            <c:strRef>
              <c:f>Chart1A!$B$77:$B$79</c:f>
              <c:strCache>
                <c:ptCount val="3"/>
                <c:pt idx="0">
                  <c:v>10 Years </c:v>
                </c:pt>
                <c:pt idx="1">
                  <c:v>11 Years - 20 Years </c:v>
                </c:pt>
                <c:pt idx="2">
                  <c:v>&gt;20 Years </c:v>
                </c:pt>
              </c:strCache>
            </c:strRef>
          </c:cat>
          <c:val>
            <c:numRef>
              <c:f>Chart1A!$D$77:$D$79</c:f>
              <c:numCache>
                <c:formatCode>#,##0</c:formatCode>
                <c:ptCount val="3"/>
                <c:pt idx="0" formatCode="General">
                  <c:v>226</c:v>
                </c:pt>
                <c:pt idx="1">
                  <c:v>492</c:v>
                </c:pt>
                <c:pt idx="2">
                  <c:v>79</c:v>
                </c:pt>
              </c:numCache>
            </c:numRef>
          </c:val>
        </c:ser>
        <c:dLbls>
          <c:showVal val="1"/>
        </c:dLbls>
        <c:gapWidth val="75"/>
        <c:overlap val="100"/>
        <c:axId val="103685120"/>
        <c:axId val="103691008"/>
      </c:barChart>
      <c:catAx>
        <c:axId val="103685120"/>
        <c:scaling>
          <c:orientation val="minMax"/>
        </c:scaling>
        <c:axPos val="b"/>
        <c:majorTickMark val="none"/>
        <c:tickLblPos val="nextTo"/>
        <c:crossAx val="103691008"/>
        <c:crosses val="autoZero"/>
        <c:auto val="1"/>
        <c:lblAlgn val="ctr"/>
        <c:lblOffset val="100"/>
      </c:catAx>
      <c:valAx>
        <c:axId val="103691008"/>
        <c:scaling>
          <c:orientation val="minMax"/>
        </c:scaling>
        <c:axPos val="l"/>
        <c:numFmt formatCode="#,##0" sourceLinked="1"/>
        <c:majorTickMark val="none"/>
        <c:tickLblPos val="nextTo"/>
        <c:txPr>
          <a:bodyPr/>
          <a:lstStyle/>
          <a:p>
            <a:pPr>
              <a:defRPr sz="1600"/>
            </a:pPr>
            <a:endParaRPr lang="en-US"/>
          </a:p>
        </c:txPr>
        <c:crossAx val="103685120"/>
        <c:crosses val="autoZero"/>
        <c:crossBetween val="between"/>
      </c:valAx>
    </c:plotArea>
    <c:legend>
      <c:legendPos val="b"/>
      <c:layout/>
      <c:txPr>
        <a:bodyPr/>
        <a:lstStyle/>
        <a:p>
          <a:pPr>
            <a:defRPr sz="1200" b="1"/>
          </a:pPr>
          <a:endParaRPr lang="en-US"/>
        </a:p>
      </c:txPr>
    </c:legend>
    <c:plotVisOnly val="1"/>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dLbls>
            <c:showVal val="1"/>
          </c:dLbls>
          <c:cat>
            <c:strRef>
              <c:f>Intl!$A$24:$A$38</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2015 -March</c:v>
                </c:pt>
              </c:strCache>
            </c:strRef>
          </c:cat>
          <c:val>
            <c:numRef>
              <c:f>Intl!$B$24:$B$38</c:f>
              <c:numCache>
                <c:formatCode>#,##0</c:formatCode>
                <c:ptCount val="15"/>
                <c:pt idx="0">
                  <c:v>425</c:v>
                </c:pt>
                <c:pt idx="1">
                  <c:v>1130</c:v>
                </c:pt>
                <c:pt idx="2">
                  <c:v>1680</c:v>
                </c:pt>
                <c:pt idx="3">
                  <c:v>2503</c:v>
                </c:pt>
                <c:pt idx="4">
                  <c:v>3412.5</c:v>
                </c:pt>
                <c:pt idx="5">
                  <c:v>12082</c:v>
                </c:pt>
                <c:pt idx="6">
                  <c:v>13859.25</c:v>
                </c:pt>
                <c:pt idx="7">
                  <c:v>2140</c:v>
                </c:pt>
                <c:pt idx="8">
                  <c:v>7000</c:v>
                </c:pt>
                <c:pt idx="9">
                  <c:v>4098.43</c:v>
                </c:pt>
                <c:pt idx="10">
                  <c:v>8443.9199999999746</c:v>
                </c:pt>
                <c:pt idx="11">
                  <c:v>20168.581077890412</c:v>
                </c:pt>
                <c:pt idx="12">
                  <c:v>25605.37999999995</c:v>
                </c:pt>
                <c:pt idx="13">
                  <c:v>29567.09</c:v>
                </c:pt>
                <c:pt idx="14">
                  <c:v>6564.88</c:v>
                </c:pt>
              </c:numCache>
            </c:numRef>
          </c:val>
        </c:ser>
        <c:axId val="91902336"/>
        <c:axId val="91903872"/>
      </c:barChart>
      <c:catAx>
        <c:axId val="91902336"/>
        <c:scaling>
          <c:orientation val="minMax"/>
        </c:scaling>
        <c:axPos val="b"/>
        <c:tickLblPos val="nextTo"/>
        <c:crossAx val="91903872"/>
        <c:crosses val="autoZero"/>
        <c:auto val="1"/>
        <c:lblAlgn val="ctr"/>
        <c:lblOffset val="100"/>
      </c:catAx>
      <c:valAx>
        <c:axId val="91903872"/>
        <c:scaling>
          <c:orientation val="minMax"/>
        </c:scaling>
        <c:axPos val="l"/>
        <c:majorGridlines/>
        <c:numFmt formatCode="#,##0" sourceLinked="1"/>
        <c:tickLblPos val="nextTo"/>
        <c:crossAx val="91902336"/>
        <c:crosses val="autoZero"/>
        <c:crossBetween val="between"/>
        <c:majorUnit val="5000"/>
        <c:minorUnit val="1000"/>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dLbls>
            <c:showVal val="1"/>
          </c:dLbls>
          <c:cat>
            <c:strRef>
              <c:f>Dom!$A$24:$A$38</c:f>
              <c:strCache>
                <c:ptCount val="15"/>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2015 -March</c:v>
                </c:pt>
              </c:strCache>
            </c:strRef>
          </c:cat>
          <c:val>
            <c:numRef>
              <c:f>Dom!$B$24:$B$38</c:f>
              <c:numCache>
                <c:formatCode>#,##0</c:formatCode>
                <c:ptCount val="15"/>
                <c:pt idx="0">
                  <c:v>747</c:v>
                </c:pt>
                <c:pt idx="1">
                  <c:v>240.83</c:v>
                </c:pt>
                <c:pt idx="2">
                  <c:v>5376.6735541195494</c:v>
                </c:pt>
                <c:pt idx="3">
                  <c:v>6962.2052859450705</c:v>
                </c:pt>
                <c:pt idx="4">
                  <c:v>10285.893352180938</c:v>
                </c:pt>
                <c:pt idx="5">
                  <c:v>21755.071147011316</c:v>
                </c:pt>
                <c:pt idx="6">
                  <c:v>36182.117213247213</c:v>
                </c:pt>
                <c:pt idx="7">
                  <c:v>22123.542988332058</c:v>
                </c:pt>
                <c:pt idx="8">
                  <c:v>30904.02905685531</c:v>
                </c:pt>
                <c:pt idx="9">
                  <c:v>48879.901823962995</c:v>
                </c:pt>
                <c:pt idx="10">
                  <c:v>83959.563561348448</c:v>
                </c:pt>
                <c:pt idx="11">
                  <c:v>117330.909013084</c:v>
                </c:pt>
                <c:pt idx="12">
                  <c:v>112564.75765006711</c:v>
                </c:pt>
                <c:pt idx="13">
                  <c:v>91286.421352258083</c:v>
                </c:pt>
                <c:pt idx="14">
                  <c:v>11034.82</c:v>
                </c:pt>
              </c:numCache>
            </c:numRef>
          </c:val>
        </c:ser>
        <c:axId val="93201920"/>
        <c:axId val="93203456"/>
      </c:barChart>
      <c:catAx>
        <c:axId val="93201920"/>
        <c:scaling>
          <c:orientation val="minMax"/>
        </c:scaling>
        <c:axPos val="b"/>
        <c:tickLblPos val="nextTo"/>
        <c:crossAx val="93203456"/>
        <c:crosses val="autoZero"/>
        <c:auto val="1"/>
        <c:lblAlgn val="ctr"/>
        <c:lblOffset val="100"/>
      </c:catAx>
      <c:valAx>
        <c:axId val="93203456"/>
        <c:scaling>
          <c:orientation val="minMax"/>
        </c:scaling>
        <c:axPos val="l"/>
        <c:majorGridlines/>
        <c:numFmt formatCode="#,##0" sourceLinked="1"/>
        <c:tickLblPos val="nextTo"/>
        <c:crossAx val="93201920"/>
        <c:crosses val="autoZero"/>
        <c:crossBetween val="between"/>
        <c:majorUnit val="10000"/>
        <c:minorUnit val="10000"/>
      </c:valAx>
    </c:plotArea>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400" b="1" i="0" u="none" strike="noStrike" baseline="0" dirty="0" smtClean="0"/>
              <a:t>Jan 2001- Dec 2008</a:t>
            </a:r>
            <a:endParaRPr lang="en-US" sz="1400" dirty="0"/>
          </a:p>
        </c:rich>
      </c:tx>
      <c:layout>
        <c:manualLayout>
          <c:xMode val="edge"/>
          <c:yMode val="edge"/>
          <c:x val="0.23229961639410471"/>
          <c:y val="2.7777777777777891E-2"/>
        </c:manualLayout>
      </c:layout>
    </c:title>
    <c:plotArea>
      <c:layout>
        <c:manualLayout>
          <c:layoutTarget val="inner"/>
          <c:xMode val="edge"/>
          <c:yMode val="edge"/>
          <c:x val="0.2370463543751952"/>
          <c:y val="0.28772488666189511"/>
          <c:w val="0.45811090350994355"/>
          <c:h val="0.61428507516105935"/>
        </c:manualLayout>
      </c:layout>
      <c:pieChart>
        <c:varyColors val="1"/>
        <c:ser>
          <c:idx val="0"/>
          <c:order val="0"/>
          <c:dLbls>
            <c:dLbl>
              <c:idx val="0"/>
              <c:layout>
                <c:manualLayout>
                  <c:x val="-4.1406122726038552E-2"/>
                  <c:y val="4.9823220626833475E-2"/>
                </c:manualLayout>
              </c:layout>
              <c:showVal val="1"/>
              <c:showCatName val="1"/>
              <c:showPercent val="1"/>
            </c:dLbl>
            <c:dLbl>
              <c:idx val="1"/>
              <c:layout>
                <c:manualLayout>
                  <c:x val="-5.0868517512897102E-2"/>
                  <c:y val="8.8481164119190978E-2"/>
                </c:manualLayout>
              </c:layout>
              <c:showVal val="1"/>
              <c:showCatName val="1"/>
              <c:showPercent val="1"/>
            </c:dLbl>
            <c:dLbl>
              <c:idx val="2"/>
              <c:layout>
                <c:manualLayout>
                  <c:x val="-6.1473549642501575E-2"/>
                  <c:y val="9.4515207657866387E-3"/>
                </c:manualLayout>
              </c:layout>
              <c:showVal val="1"/>
              <c:showCatName val="1"/>
              <c:showPercent val="1"/>
            </c:dLbl>
            <c:txPr>
              <a:bodyPr/>
              <a:lstStyle/>
              <a:p>
                <a:pPr>
                  <a:defRPr sz="1100" b="1" i="0"/>
                </a:pPr>
                <a:endParaRPr lang="en-US"/>
              </a:p>
            </c:txPr>
            <c:showVal val="1"/>
            <c:showCatName val="1"/>
            <c:showPercent val="1"/>
            <c:showLeaderLines val="1"/>
          </c:dLbls>
          <c:cat>
            <c:strRef>
              <c:f>'Chart2A2001-2008'!$A$27:$A$29</c:f>
              <c:strCache>
                <c:ptCount val="3"/>
                <c:pt idx="0">
                  <c:v>Corporate</c:v>
                </c:pt>
                <c:pt idx="1">
                  <c:v>Quasi-Sovereign</c:v>
                </c:pt>
                <c:pt idx="2">
                  <c:v>Sovereign</c:v>
                </c:pt>
              </c:strCache>
            </c:strRef>
          </c:cat>
          <c:val>
            <c:numRef>
              <c:f>'Chart2A2001-2008'!$B$27:$B$29</c:f>
              <c:numCache>
                <c:formatCode>#,##0</c:formatCode>
                <c:ptCount val="3"/>
                <c:pt idx="0">
                  <c:v>27272.5</c:v>
                </c:pt>
                <c:pt idx="1">
                  <c:v>4500</c:v>
                </c:pt>
                <c:pt idx="2">
                  <c:v>5459.25</c:v>
                </c:pt>
              </c:numCache>
            </c:numRef>
          </c:val>
        </c:ser>
        <c:dLbls>
          <c:showCatName val="1"/>
          <c:showPercent val="1"/>
        </c:dLbls>
        <c:firstSliceAng val="0"/>
      </c:pieChart>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sz="1400" b="1" i="0" baseline="0" dirty="0" smtClean="0"/>
              <a:t>Jan 2009- Dec 2013</a:t>
            </a:r>
            <a:endParaRPr lang="en-US" sz="1400" b="1" i="0" baseline="0" dirty="0"/>
          </a:p>
        </c:rich>
      </c:tx>
      <c:layout>
        <c:manualLayout>
          <c:xMode val="edge"/>
          <c:yMode val="edge"/>
          <c:x val="0.30110839895013131"/>
          <c:y val="3.125E-2"/>
        </c:manualLayout>
      </c:layout>
    </c:title>
    <c:plotArea>
      <c:layout/>
      <c:pieChart>
        <c:varyColors val="1"/>
        <c:ser>
          <c:idx val="0"/>
          <c:order val="0"/>
          <c:explosion val="19"/>
          <c:dLbls>
            <c:dLbl>
              <c:idx val="0"/>
              <c:layout>
                <c:manualLayout>
                  <c:x val="2.5028740157480314E-2"/>
                  <c:y val="0.14368397309711289"/>
                </c:manualLayout>
              </c:layout>
              <c:showVal val="1"/>
              <c:showCatName val="1"/>
              <c:showPercent val="1"/>
            </c:dLbl>
            <c:dLbl>
              <c:idx val="2"/>
              <c:layout>
                <c:manualLayout>
                  <c:x val="-5.1243175853018373E-2"/>
                  <c:y val="-8.9701033464566968E-2"/>
                </c:manualLayout>
              </c:layout>
              <c:showVal val="1"/>
              <c:showCatName val="1"/>
              <c:showPercent val="1"/>
            </c:dLbl>
            <c:txPr>
              <a:bodyPr/>
              <a:lstStyle/>
              <a:p>
                <a:pPr>
                  <a:defRPr sz="1100" b="1"/>
                </a:pPr>
                <a:endParaRPr lang="en-US"/>
              </a:p>
            </c:txPr>
            <c:showVal val="1"/>
            <c:showCatName val="1"/>
            <c:showPercent val="1"/>
            <c:showLeaderLines val="1"/>
          </c:dLbls>
          <c:cat>
            <c:strRef>
              <c:f>'2009-2013'!$A$26:$A$28</c:f>
              <c:strCache>
                <c:ptCount val="3"/>
                <c:pt idx="0">
                  <c:v>Corporate</c:v>
                </c:pt>
                <c:pt idx="1">
                  <c:v>Quasi-Sovereign</c:v>
                </c:pt>
                <c:pt idx="2">
                  <c:v>Sovereign</c:v>
                </c:pt>
              </c:strCache>
            </c:strRef>
          </c:cat>
          <c:val>
            <c:numRef>
              <c:f>'2009-2013'!$B$26:$B$28</c:f>
              <c:numCache>
                <c:formatCode>#,##0</c:formatCode>
                <c:ptCount val="3"/>
                <c:pt idx="0">
                  <c:v>30121.621077890355</c:v>
                </c:pt>
                <c:pt idx="1">
                  <c:v>10445.969999999968</c:v>
                </c:pt>
                <c:pt idx="2">
                  <c:v>24748.720000000001</c:v>
                </c:pt>
              </c:numCache>
            </c:numRef>
          </c:val>
        </c:ser>
        <c:dLbls>
          <c:showCatName val="1"/>
          <c:showPercent val="1"/>
        </c:dLbls>
        <c:firstSliceAng val="0"/>
      </c:pieChart>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lgn="ctr">
              <a:defRPr/>
            </a:pPr>
            <a:r>
              <a:rPr lang="en-US" dirty="0"/>
              <a:t>Jan </a:t>
            </a:r>
            <a:r>
              <a:rPr lang="en-US" sz="1400" dirty="0"/>
              <a:t>2014-March</a:t>
            </a:r>
            <a:r>
              <a:rPr lang="en-US" dirty="0"/>
              <a:t> 2015</a:t>
            </a:r>
          </a:p>
        </c:rich>
      </c:tx>
      <c:layout>
        <c:manualLayout>
          <c:xMode val="edge"/>
          <c:yMode val="edge"/>
          <c:x val="0.25372758862888617"/>
          <c:y val="3.4419655876348812E-3"/>
        </c:manualLayout>
      </c:layout>
    </c:title>
    <c:plotArea>
      <c:layout>
        <c:manualLayout>
          <c:layoutTarget val="inner"/>
          <c:xMode val="edge"/>
          <c:yMode val="edge"/>
          <c:x val="0.1991257254814979"/>
          <c:y val="9.5061925853018509E-2"/>
          <c:w val="0.35856363905216082"/>
          <c:h val="0.79556307414698157"/>
        </c:manualLayout>
      </c:layout>
      <c:pieChart>
        <c:varyColors val="1"/>
        <c:ser>
          <c:idx val="0"/>
          <c:order val="0"/>
          <c:explosion val="12"/>
          <c:dPt>
            <c:idx val="1"/>
            <c:explosion val="0"/>
          </c:dPt>
          <c:dLbls>
            <c:dLbl>
              <c:idx val="0"/>
              <c:layout>
                <c:manualLayout>
                  <c:x val="9.464631621751507E-2"/>
                  <c:y val="0.22995037729658788"/>
                </c:manualLayout>
              </c:layout>
              <c:showVal val="1"/>
              <c:showCatName val="1"/>
              <c:showPercent val="1"/>
            </c:dLbl>
            <c:dLbl>
              <c:idx val="1"/>
              <c:layout>
                <c:manualLayout>
                  <c:x val="0.18804415733244637"/>
                  <c:y val="-1.4791666666666667E-2"/>
                </c:manualLayout>
              </c:layout>
              <c:showVal val="1"/>
              <c:showCatName val="1"/>
              <c:showPercent val="1"/>
            </c:dLbl>
            <c:dLbl>
              <c:idx val="2"/>
              <c:layout>
                <c:manualLayout>
                  <c:x val="-6.9221285719566761E-2"/>
                  <c:y val="7.1378317293671639E-2"/>
                </c:manualLayout>
              </c:layout>
              <c:showVal val="1"/>
              <c:showCatName val="1"/>
              <c:showPercent val="1"/>
            </c:dLbl>
            <c:txPr>
              <a:bodyPr/>
              <a:lstStyle/>
              <a:p>
                <a:pPr>
                  <a:defRPr sz="1100"/>
                </a:pPr>
                <a:endParaRPr lang="en-US"/>
              </a:p>
            </c:txPr>
            <c:showVal val="1"/>
            <c:showCatName val="1"/>
            <c:showPercent val="1"/>
            <c:showLeaderLines val="1"/>
          </c:dLbls>
          <c:cat>
            <c:strRef>
              <c:f>'2014-2015'!$A$26:$A$28</c:f>
              <c:strCache>
                <c:ptCount val="3"/>
                <c:pt idx="0">
                  <c:v>Corporate</c:v>
                </c:pt>
                <c:pt idx="1">
                  <c:v>Quasi-Sovereign</c:v>
                </c:pt>
                <c:pt idx="2">
                  <c:v>Sovereign</c:v>
                </c:pt>
              </c:strCache>
            </c:strRef>
          </c:cat>
          <c:val>
            <c:numRef>
              <c:f>'2014-2015'!$B$26:$B$28</c:f>
              <c:numCache>
                <c:formatCode>#,##0</c:formatCode>
                <c:ptCount val="3"/>
                <c:pt idx="0">
                  <c:v>7910.7400000000007</c:v>
                </c:pt>
                <c:pt idx="1">
                  <c:v>19510</c:v>
                </c:pt>
                <c:pt idx="2">
                  <c:v>8711.2300000000068</c:v>
                </c:pt>
              </c:numCache>
            </c:numRef>
          </c:val>
        </c:ser>
        <c:dLbls>
          <c:showCatName val="1"/>
          <c:showPercent val="1"/>
        </c:dLbls>
        <c:firstSliceAng val="0"/>
      </c:pieChart>
    </c:plotArea>
    <c:plotVisOnly val="1"/>
  </c:chart>
  <c:txPr>
    <a:bodyPr/>
    <a:lstStyle/>
    <a:p>
      <a:pPr>
        <a:defRPr b="1"/>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sz="1400" b="1" i="0" baseline="0" dirty="0" smtClean="0"/>
              <a:t>2001-2008</a:t>
            </a:r>
            <a:endParaRPr lang="en-US" sz="1400" b="1" i="0" baseline="0" dirty="0"/>
          </a:p>
        </c:rich>
      </c:tx>
      <c:layout/>
    </c:title>
    <c:plotArea>
      <c:layout>
        <c:manualLayout>
          <c:layoutTarget val="inner"/>
          <c:xMode val="edge"/>
          <c:yMode val="edge"/>
          <c:x val="0.29371731311363858"/>
          <c:y val="0.23632044156245224"/>
          <c:w val="0.48355327111888852"/>
          <c:h val="0.76367955843755009"/>
        </c:manualLayout>
      </c:layout>
      <c:pieChart>
        <c:varyColors val="1"/>
        <c:ser>
          <c:idx val="0"/>
          <c:order val="0"/>
          <c:dPt>
            <c:idx val="2"/>
            <c:explosion val="10"/>
          </c:dPt>
          <c:dLbls>
            <c:dLbl>
              <c:idx val="0"/>
              <c:layout>
                <c:manualLayout>
                  <c:x val="2.3610932562001207E-2"/>
                  <c:y val="-0.10076070232600252"/>
                </c:manualLayout>
              </c:layout>
              <c:showVal val="1"/>
              <c:showCatName val="1"/>
              <c:showPercent val="1"/>
            </c:dLbl>
            <c:dLbl>
              <c:idx val="1"/>
              <c:layout>
                <c:manualLayout>
                  <c:x val="-7.8098318067384417E-2"/>
                  <c:y val="3.2136844963345096E-2"/>
                </c:manualLayout>
              </c:layout>
              <c:showVal val="1"/>
              <c:showCatName val="1"/>
              <c:showPercent val="1"/>
            </c:dLbl>
            <c:dLbl>
              <c:idx val="2"/>
              <c:layout>
                <c:manualLayout>
                  <c:x val="-4.8522818576249377E-2"/>
                  <c:y val="8.638157299303105E-2"/>
                </c:manualLayout>
              </c:layout>
              <c:showVal val="1"/>
              <c:showCatName val="1"/>
              <c:showPercent val="1"/>
            </c:dLbl>
            <c:txPr>
              <a:bodyPr/>
              <a:lstStyle/>
              <a:p>
                <a:pPr>
                  <a:defRPr sz="1100" b="1"/>
                </a:pPr>
                <a:endParaRPr lang="en-US"/>
              </a:p>
            </c:txPr>
            <c:showVal val="1"/>
            <c:showCatName val="1"/>
            <c:showPercent val="1"/>
            <c:showLeaderLines val="1"/>
          </c:dLbls>
          <c:cat>
            <c:strRef>
              <c:f>'Chart2A2001-2008'!$A$17:$A$19</c:f>
              <c:strCache>
                <c:ptCount val="3"/>
                <c:pt idx="0">
                  <c:v>Corporate</c:v>
                </c:pt>
                <c:pt idx="1">
                  <c:v>Quasi-Sovereign</c:v>
                </c:pt>
                <c:pt idx="2">
                  <c:v>Sovereign</c:v>
                </c:pt>
              </c:strCache>
            </c:strRef>
          </c:cat>
          <c:val>
            <c:numRef>
              <c:f>'Chart2A2001-2008'!$B$17:$B$19</c:f>
              <c:numCache>
                <c:formatCode>#,##0</c:formatCode>
                <c:ptCount val="3"/>
                <c:pt idx="0">
                  <c:v>72080.449999999968</c:v>
                </c:pt>
                <c:pt idx="1">
                  <c:v>654.77000000000055</c:v>
                </c:pt>
                <c:pt idx="2">
                  <c:v>30938.113540836002</c:v>
                </c:pt>
              </c:numCache>
            </c:numRef>
          </c:val>
        </c:ser>
        <c:dLbls>
          <c:showCatName val="1"/>
          <c:showPercent val="1"/>
        </c:dLbls>
        <c:firstSliceAng val="0"/>
      </c:pieChart>
    </c:plotArea>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lgn="ctr">
              <a:defRPr/>
            </a:pPr>
            <a:r>
              <a:rPr lang="en-US" sz="1400" baseline="0" dirty="0" smtClean="0"/>
              <a:t>2009-2013</a:t>
            </a:r>
            <a:endParaRPr lang="en-US" sz="1400" dirty="0"/>
          </a:p>
        </c:rich>
      </c:tx>
      <c:layout>
        <c:manualLayout>
          <c:xMode val="edge"/>
          <c:yMode val="edge"/>
          <c:x val="0.30493297712786066"/>
          <c:y val="3.0302962129733831E-2"/>
        </c:manualLayout>
      </c:layout>
    </c:title>
    <c:plotArea>
      <c:layout>
        <c:manualLayout>
          <c:layoutTarget val="inner"/>
          <c:xMode val="edge"/>
          <c:yMode val="edge"/>
          <c:x val="0.14412026621672289"/>
          <c:y val="0.17909111361079871"/>
          <c:w val="0.51306805399325051"/>
          <c:h val="0.82090888638920256"/>
        </c:manualLayout>
      </c:layout>
      <c:pieChart>
        <c:varyColors val="1"/>
        <c:ser>
          <c:idx val="0"/>
          <c:order val="0"/>
          <c:explosion val="25"/>
          <c:dLbls>
            <c:dLbl>
              <c:idx val="0"/>
              <c:layout>
                <c:manualLayout>
                  <c:x val="0.11246011527970765"/>
                  <c:y val="8.9250424579280729E-2"/>
                </c:manualLayout>
              </c:layout>
              <c:showVal val="1"/>
              <c:showCatName val="1"/>
              <c:showPercent val="1"/>
            </c:dLbl>
            <c:dLbl>
              <c:idx val="1"/>
              <c:layout>
                <c:manualLayout>
                  <c:x val="3.4166152025114506E-2"/>
                  <c:y val="0.10091438937779829"/>
                </c:manualLayout>
              </c:layout>
              <c:showVal val="1"/>
              <c:showCatName val="1"/>
              <c:showPercent val="1"/>
            </c:dLbl>
            <c:dLbl>
              <c:idx val="2"/>
              <c:layout>
                <c:manualLayout>
                  <c:x val="-3.8582677165354389E-3"/>
                  <c:y val="3.9335543583367922E-3"/>
                </c:manualLayout>
              </c:layout>
              <c:spPr/>
              <c:txPr>
                <a:bodyPr/>
                <a:lstStyle/>
                <a:p>
                  <a:pPr>
                    <a:defRPr sz="1100" b="1"/>
                  </a:pPr>
                  <a:endParaRPr lang="en-US"/>
                </a:p>
              </c:txPr>
              <c:showVal val="1"/>
              <c:showCatName val="1"/>
              <c:showPercent val="1"/>
            </c:dLbl>
            <c:txPr>
              <a:bodyPr/>
              <a:lstStyle/>
              <a:p>
                <a:pPr>
                  <a:defRPr b="1"/>
                </a:pPr>
                <a:endParaRPr lang="en-US"/>
              </a:p>
            </c:txPr>
            <c:showVal val="1"/>
            <c:showCatName val="1"/>
            <c:showPercent val="1"/>
            <c:showLeaderLines val="1"/>
          </c:dLbls>
          <c:cat>
            <c:strRef>
              <c:f>'2009-2013'!$A$19:$A$21</c:f>
              <c:strCache>
                <c:ptCount val="3"/>
                <c:pt idx="0">
                  <c:v>Corporate</c:v>
                </c:pt>
                <c:pt idx="1">
                  <c:v>Quasi-Sovereign</c:v>
                </c:pt>
                <c:pt idx="2">
                  <c:v>Sovereign</c:v>
                </c:pt>
              </c:strCache>
            </c:strRef>
          </c:cat>
          <c:val>
            <c:numRef>
              <c:f>'2009-2013'!$B$19:$B$21</c:f>
              <c:numCache>
                <c:formatCode>#,##0</c:formatCode>
                <c:ptCount val="3"/>
                <c:pt idx="0">
                  <c:v>86857.364155620162</c:v>
                </c:pt>
                <c:pt idx="1">
                  <c:v>28330.223000000005</c:v>
                </c:pt>
                <c:pt idx="2">
                  <c:v>278451.5739496983</c:v>
                </c:pt>
              </c:numCache>
            </c:numRef>
          </c:val>
        </c:ser>
        <c:dLbls>
          <c:showCatName val="1"/>
          <c:showPercent val="1"/>
        </c:dLbls>
        <c:firstSliceAng val="0"/>
      </c:pieChart>
    </c:plotArea>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sz="1400" dirty="0" smtClean="0"/>
              <a:t>Jan</a:t>
            </a:r>
            <a:r>
              <a:rPr lang="en-US" sz="1400" baseline="0" dirty="0" smtClean="0"/>
              <a:t> </a:t>
            </a:r>
            <a:r>
              <a:rPr lang="en-US" sz="1400" baseline="0" dirty="0"/>
              <a:t>2014-March 2015</a:t>
            </a:r>
            <a:endParaRPr lang="en-US" sz="1400" dirty="0"/>
          </a:p>
        </c:rich>
      </c:tx>
      <c:layout>
        <c:manualLayout>
          <c:xMode val="edge"/>
          <c:yMode val="edge"/>
          <c:x val="0.34753463108778077"/>
          <c:y val="5.2631578947368425E-2"/>
        </c:manualLayout>
      </c:layout>
    </c:title>
    <c:plotArea>
      <c:layout/>
      <c:pieChart>
        <c:varyColors val="1"/>
        <c:ser>
          <c:idx val="0"/>
          <c:order val="0"/>
          <c:explosion val="25"/>
          <c:dLbls>
            <c:dLbl>
              <c:idx val="0"/>
              <c:layout>
                <c:manualLayout>
                  <c:x val="1.5345034995625549E-2"/>
                  <c:y val="3.8867937560436563E-2"/>
                </c:manualLayout>
              </c:layout>
              <c:showVal val="1"/>
              <c:showCatName val="1"/>
              <c:showPercent val="1"/>
            </c:dLbl>
            <c:dLbl>
              <c:idx val="1"/>
              <c:layout>
                <c:manualLayout>
                  <c:x val="4.824229002624681E-2"/>
                  <c:y val="8.4616659759635365E-2"/>
                </c:manualLayout>
              </c:layout>
              <c:showVal val="1"/>
              <c:showCatName val="1"/>
              <c:showPercent val="1"/>
            </c:dLbl>
            <c:dLbl>
              <c:idx val="2"/>
              <c:layout>
                <c:manualLayout>
                  <c:x val="-6.791156313794118E-2"/>
                  <c:y val="-0.12632718607542498"/>
                </c:manualLayout>
              </c:layout>
              <c:showVal val="1"/>
              <c:showCatName val="1"/>
              <c:showPercent val="1"/>
            </c:dLbl>
            <c:txPr>
              <a:bodyPr/>
              <a:lstStyle/>
              <a:p>
                <a:pPr>
                  <a:defRPr sz="1100" b="1"/>
                </a:pPr>
                <a:endParaRPr lang="en-US"/>
              </a:p>
            </c:txPr>
            <c:showVal val="1"/>
            <c:showCatName val="1"/>
            <c:showPercent val="1"/>
            <c:showLeaderLines val="1"/>
          </c:dLbls>
          <c:cat>
            <c:strRef>
              <c:f>'2014-2015'!$A$19:$A$21</c:f>
              <c:strCache>
                <c:ptCount val="3"/>
                <c:pt idx="0">
                  <c:v>Corporate</c:v>
                </c:pt>
                <c:pt idx="1">
                  <c:v>Quasi-Sovereign</c:v>
                </c:pt>
                <c:pt idx="2">
                  <c:v>Sovereign</c:v>
                </c:pt>
              </c:strCache>
            </c:strRef>
          </c:cat>
          <c:val>
            <c:numRef>
              <c:f>'2014-2015'!$B$19:$B$21</c:f>
              <c:numCache>
                <c:formatCode>#,##0</c:formatCode>
                <c:ptCount val="3"/>
                <c:pt idx="0">
                  <c:v>23142.319999999938</c:v>
                </c:pt>
                <c:pt idx="1">
                  <c:v>6658.7999999999993</c:v>
                </c:pt>
                <c:pt idx="2">
                  <c:v>72520.121352258269</c:v>
                </c:pt>
              </c:numCache>
            </c:numRef>
          </c:val>
        </c:ser>
        <c:dLbls>
          <c:showCatName val="1"/>
          <c:showPercent val="1"/>
        </c:dLbls>
        <c:firstSliceAng val="0"/>
      </c:pieChart>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3177" tIns="46589" rIns="93177" bIns="46589" rtlCol="0"/>
          <a:lstStyle>
            <a:lvl1pPr algn="l">
              <a:defRPr sz="1200"/>
            </a:lvl1pPr>
          </a:lstStyle>
          <a:p>
            <a:pPr>
              <a:defRPr/>
            </a:pPr>
            <a:endParaRPr lang="en-US"/>
          </a:p>
        </p:txBody>
      </p:sp>
      <p:sp>
        <p:nvSpPr>
          <p:cNvPr id="4" name="Footer Placeholder 3"/>
          <p:cNvSpPr>
            <a:spLocks noGrp="1"/>
          </p:cNvSpPr>
          <p:nvPr>
            <p:ph type="ftr" sz="quarter" idx="2"/>
          </p:nvPr>
        </p:nvSpPr>
        <p:spPr>
          <a:xfrm>
            <a:off x="0" y="9378950"/>
            <a:ext cx="2946400" cy="493713"/>
          </a:xfrm>
          <a:prstGeom prst="rect">
            <a:avLst/>
          </a:prstGeom>
        </p:spPr>
        <p:txBody>
          <a:bodyPr vert="horz" lIns="93177" tIns="46589" rIns="93177" bIns="46589"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3177" tIns="46589" rIns="93177" bIns="46589" rtlCol="0" anchor="b"/>
          <a:lstStyle>
            <a:lvl1pPr algn="r">
              <a:defRPr sz="1200"/>
            </a:lvl1pPr>
          </a:lstStyle>
          <a:p>
            <a:pPr>
              <a:defRPr/>
            </a:pPr>
            <a:fld id="{ACE29484-8F41-4A12-A127-5AEB3BEDD1A5}"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9688" y="0"/>
            <a:ext cx="2946400" cy="493713"/>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9BF6F07C-8D20-450F-B426-DEA307A44666}" type="datetimeFigureOut">
              <a:rPr lang="en-US"/>
              <a:pPr>
                <a:defRPr/>
              </a:pPr>
              <a:t>4/19/2015</a:t>
            </a:fld>
            <a:endParaRPr lang="en-US" dirty="0"/>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681038" y="4691063"/>
            <a:ext cx="5435600" cy="4443412"/>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378950"/>
            <a:ext cx="2946400" cy="493713"/>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716CB609-83C4-4E78-B48C-BB63FD5DE337}"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2C9842E5-AA9E-4C22-AB77-B7543218897A}" type="slidenum">
              <a:rPr lang="en-US" smtClean="0"/>
              <a:pPr>
                <a:defRPr/>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6E399BBF-B1AC-4A4E-9303-48FC689ABDBA}" type="slidenum">
              <a:rPr lang="en-US" smtClean="0"/>
              <a:pPr>
                <a:defRPr/>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a:lstStyle/>
          <a:p>
            <a:pPr>
              <a:defRPr/>
            </a:pPr>
            <a:fld id="{7D1546CB-A8F0-41D3-999B-A34C5EBECFFA}" type="slidenum">
              <a:rPr lang="en-US"/>
              <a:pPr>
                <a:defRPr/>
              </a:pPr>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a:lstStyle/>
          <a:p>
            <a:pPr>
              <a:defRPr/>
            </a:pPr>
            <a:fld id="{7D1546CB-A8F0-41D3-999B-A34C5EBECFFA}" type="slidenum">
              <a:rPr lang="en-US"/>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53D4BAB-06A9-47AF-B1B3-B67888C4F29A}" type="slidenum">
              <a:rPr lang="en-US" smtClean="0"/>
              <a:pPr>
                <a:defRPr/>
              </a:pPr>
              <a:t>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53D4BAB-06A9-47AF-B1B3-B67888C4F29A}" type="slidenum">
              <a:rPr lang="en-US" smtClean="0"/>
              <a:pPr>
                <a:defRPr/>
              </a:pPr>
              <a:t>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53D4BAB-06A9-47AF-B1B3-B67888C4F29A}" type="slidenum">
              <a:rPr lang="en-US" smtClean="0"/>
              <a:pPr>
                <a:defRPr/>
              </a:pPr>
              <a:t>10</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53D4BAB-06A9-47AF-B1B3-B67888C4F29A}" type="slidenum">
              <a:rPr lang="en-US" smtClean="0"/>
              <a:pPr>
                <a:defRPr/>
              </a:pPr>
              <a:t>11</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53D4BAB-06A9-47AF-B1B3-B67888C4F29A}" type="slidenum">
              <a:rPr lang="en-US" smtClean="0"/>
              <a:pPr>
                <a:defRPr/>
              </a:pPr>
              <a:t>12</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53D4BAB-06A9-47AF-B1B3-B67888C4F29A}" type="slidenum">
              <a:rPr lang="en-US" smtClean="0"/>
              <a:pPr>
                <a:defRPr/>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C8A38DA-EE28-45B5-B91C-3457773087B5}" type="datetime1">
              <a:rPr lang="en-US"/>
              <a:pPr>
                <a:defRPr/>
              </a:pPr>
              <a:t>4/19/2015</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Deloitte and IRTI – IDB Group Executive Workshop 21st -22nd January 2015, Khartoum, Sudan</a:t>
            </a:r>
          </a:p>
        </p:txBody>
      </p:sp>
      <p:sp>
        <p:nvSpPr>
          <p:cNvPr id="6" name="Slide Number Placeholder 5"/>
          <p:cNvSpPr>
            <a:spLocks noGrp="1"/>
          </p:cNvSpPr>
          <p:nvPr>
            <p:ph type="sldNum" sz="quarter" idx="12"/>
          </p:nvPr>
        </p:nvSpPr>
        <p:spPr/>
        <p:txBody>
          <a:bodyPr/>
          <a:lstStyle>
            <a:lvl1pPr>
              <a:defRPr/>
            </a:lvl1pPr>
          </a:lstStyle>
          <a:p>
            <a:pPr>
              <a:defRPr/>
            </a:pPr>
            <a:fld id="{D59CE1E5-5D7B-4CCD-8927-AE9A58B3085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58167D1-624F-489D-BDD1-BDC7DED1258B}" type="datetime1">
              <a:rPr lang="en-US"/>
              <a:pPr>
                <a:defRPr/>
              </a:pPr>
              <a:t>4/19/2015</a:t>
            </a:fld>
            <a:endParaRPr lang="en-US" dirty="0"/>
          </a:p>
        </p:txBody>
      </p:sp>
      <p:sp>
        <p:nvSpPr>
          <p:cNvPr id="5" name="Footer Placeholder 4"/>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6" name="Slide Number Placeholder 5"/>
          <p:cNvSpPr>
            <a:spLocks noGrp="1"/>
          </p:cNvSpPr>
          <p:nvPr>
            <p:ph type="sldNum" sz="quarter" idx="12"/>
          </p:nvPr>
        </p:nvSpPr>
        <p:spPr/>
        <p:txBody>
          <a:bodyPr/>
          <a:lstStyle>
            <a:lvl1pPr>
              <a:defRPr/>
            </a:lvl1pPr>
          </a:lstStyle>
          <a:p>
            <a:pPr>
              <a:defRPr/>
            </a:pPr>
            <a:fld id="{CE195C9A-81D4-4EB2-8202-D1E9977781C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8A2FAA8-9D12-48A1-A2A6-1477C6980F55}" type="datetime1">
              <a:rPr lang="en-US"/>
              <a:pPr>
                <a:defRPr/>
              </a:pPr>
              <a:t>4/19/2015</a:t>
            </a:fld>
            <a:endParaRPr lang="en-US" dirty="0"/>
          </a:p>
        </p:txBody>
      </p:sp>
      <p:sp>
        <p:nvSpPr>
          <p:cNvPr id="5" name="Footer Placeholder 4"/>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6" name="Slide Number Placeholder 5"/>
          <p:cNvSpPr>
            <a:spLocks noGrp="1"/>
          </p:cNvSpPr>
          <p:nvPr>
            <p:ph type="sldNum" sz="quarter" idx="12"/>
          </p:nvPr>
        </p:nvSpPr>
        <p:spPr/>
        <p:txBody>
          <a:bodyPr/>
          <a:lstStyle>
            <a:lvl1pPr>
              <a:defRPr/>
            </a:lvl1pPr>
          </a:lstStyle>
          <a:p>
            <a:pPr>
              <a:defRPr/>
            </a:pPr>
            <a:fld id="{22EC7D05-9AC7-4399-9E27-43595ACBCC3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rgbClr val="72A376"/>
              </a:buCl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9B10FD5-0C7D-4DCA-8CF8-51EC192AC6E4}" type="datetime1">
              <a:rPr lang="en-US"/>
              <a:pPr>
                <a:defRPr/>
              </a:pPr>
              <a:t>4/19/2015</a:t>
            </a:fld>
            <a:endParaRPr lang="en-US" dirty="0"/>
          </a:p>
        </p:txBody>
      </p:sp>
      <p:sp>
        <p:nvSpPr>
          <p:cNvPr id="5" name="Footer Placeholder 4"/>
          <p:cNvSpPr>
            <a:spLocks noGrp="1"/>
          </p:cNvSpPr>
          <p:nvPr>
            <p:ph type="ftr" sz="quarter" idx="11"/>
          </p:nvPr>
        </p:nvSpPr>
        <p:spPr>
          <a:xfrm>
            <a:off x="1143000" y="6400800"/>
            <a:ext cx="6553200" cy="304800"/>
          </a:xfrm>
        </p:spPr>
        <p:txBody>
          <a:bodyPr/>
          <a:lstStyle>
            <a:lvl1pPr algn="ctr">
              <a:defRPr sz="1200" b="1" i="1"/>
            </a:lvl1pPr>
          </a:lstStyle>
          <a:p>
            <a:pPr>
              <a:defRPr/>
            </a:pPr>
            <a:r>
              <a:rPr lang="en-US"/>
              <a:t>Deloitte and IRTI – IDB Group Executive Workshop 21st -22nd January 2015, Khartoum, Sudan</a:t>
            </a:r>
          </a:p>
        </p:txBody>
      </p:sp>
      <p:sp>
        <p:nvSpPr>
          <p:cNvPr id="6" name="Slide Number Placeholder 5"/>
          <p:cNvSpPr>
            <a:spLocks noGrp="1"/>
          </p:cNvSpPr>
          <p:nvPr>
            <p:ph type="sldNum" sz="quarter" idx="12"/>
          </p:nvPr>
        </p:nvSpPr>
        <p:spPr/>
        <p:txBody>
          <a:bodyPr/>
          <a:lstStyle>
            <a:lvl1pPr>
              <a:defRPr/>
            </a:lvl1pPr>
          </a:lstStyle>
          <a:p>
            <a:pPr>
              <a:defRPr/>
            </a:pPr>
            <a:fld id="{376AC5A1-3CF5-471F-B838-700F142DE00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9FDB905-C6BA-4A5D-80E9-45531967CFDD}" type="datetime1">
              <a:rPr lang="en-US"/>
              <a:pPr>
                <a:defRPr/>
              </a:pPr>
              <a:t>4/19/2015</a:t>
            </a:fld>
            <a:endParaRPr lang="en-US" dirty="0"/>
          </a:p>
        </p:txBody>
      </p:sp>
      <p:sp>
        <p:nvSpPr>
          <p:cNvPr id="5" name="Footer Placeholder 4"/>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6" name="Slide Number Placeholder 5"/>
          <p:cNvSpPr>
            <a:spLocks noGrp="1"/>
          </p:cNvSpPr>
          <p:nvPr>
            <p:ph type="sldNum" sz="quarter" idx="12"/>
          </p:nvPr>
        </p:nvSpPr>
        <p:spPr/>
        <p:txBody>
          <a:bodyPr/>
          <a:lstStyle>
            <a:lvl1pPr>
              <a:defRPr/>
            </a:lvl1pPr>
          </a:lstStyle>
          <a:p>
            <a:pPr>
              <a:defRPr/>
            </a:pPr>
            <a:fld id="{4D222669-A4B4-4C97-8450-0E9F0AC572E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04D6DF6-A8A3-4703-8BA8-F98E160FA97D}" type="datetime1">
              <a:rPr lang="en-US"/>
              <a:pPr>
                <a:defRPr/>
              </a:pPr>
              <a:t>4/19/2015</a:t>
            </a:fld>
            <a:endParaRPr lang="en-US" dirty="0"/>
          </a:p>
        </p:txBody>
      </p:sp>
      <p:sp>
        <p:nvSpPr>
          <p:cNvPr id="6" name="Footer Placeholder 5"/>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7" name="Slide Number Placeholder 6"/>
          <p:cNvSpPr>
            <a:spLocks noGrp="1"/>
          </p:cNvSpPr>
          <p:nvPr>
            <p:ph type="sldNum" sz="quarter" idx="12"/>
          </p:nvPr>
        </p:nvSpPr>
        <p:spPr/>
        <p:txBody>
          <a:bodyPr/>
          <a:lstStyle>
            <a:lvl1pPr>
              <a:defRPr/>
            </a:lvl1pPr>
          </a:lstStyle>
          <a:p>
            <a:pPr>
              <a:defRPr/>
            </a:pPr>
            <a:fld id="{0A9A77F4-611C-4A71-80E5-08997653D4C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69A5C8B-B972-4AAC-80FA-C87515006167}" type="datetime1">
              <a:rPr lang="en-US"/>
              <a:pPr>
                <a:defRPr/>
              </a:pPr>
              <a:t>4/19/2015</a:t>
            </a:fld>
            <a:endParaRPr lang="en-US" dirty="0"/>
          </a:p>
        </p:txBody>
      </p:sp>
      <p:sp>
        <p:nvSpPr>
          <p:cNvPr id="8" name="Footer Placeholder 7"/>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9" name="Slide Number Placeholder 8"/>
          <p:cNvSpPr>
            <a:spLocks noGrp="1"/>
          </p:cNvSpPr>
          <p:nvPr>
            <p:ph type="sldNum" sz="quarter" idx="12"/>
          </p:nvPr>
        </p:nvSpPr>
        <p:spPr/>
        <p:txBody>
          <a:bodyPr/>
          <a:lstStyle>
            <a:lvl1pPr>
              <a:defRPr/>
            </a:lvl1pPr>
          </a:lstStyle>
          <a:p>
            <a:pPr>
              <a:defRPr/>
            </a:pPr>
            <a:fld id="{99C4BDB6-EF9E-4D08-A9FF-9046EC780A0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4CEE823-6D8B-4114-9380-EF4FD9934888}" type="datetime1">
              <a:rPr lang="en-US"/>
              <a:pPr>
                <a:defRPr/>
              </a:pPr>
              <a:t>4/19/2015</a:t>
            </a:fld>
            <a:endParaRPr lang="en-US" dirty="0"/>
          </a:p>
        </p:txBody>
      </p:sp>
      <p:sp>
        <p:nvSpPr>
          <p:cNvPr id="4" name="Footer Placeholder 3"/>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5" name="Slide Number Placeholder 4"/>
          <p:cNvSpPr>
            <a:spLocks noGrp="1"/>
          </p:cNvSpPr>
          <p:nvPr>
            <p:ph type="sldNum" sz="quarter" idx="12"/>
          </p:nvPr>
        </p:nvSpPr>
        <p:spPr/>
        <p:txBody>
          <a:bodyPr/>
          <a:lstStyle>
            <a:lvl1pPr>
              <a:defRPr/>
            </a:lvl1pPr>
          </a:lstStyle>
          <a:p>
            <a:pPr>
              <a:defRPr/>
            </a:pPr>
            <a:fld id="{C182C507-E1DA-4DD5-8F5D-C2C3FAD4FC4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0FE592D-C120-4DDA-8FB3-4707DBF0D5B4}" type="datetime1">
              <a:rPr lang="en-US"/>
              <a:pPr>
                <a:defRPr/>
              </a:pPr>
              <a:t>4/19/2015</a:t>
            </a:fld>
            <a:endParaRPr lang="en-US" dirty="0"/>
          </a:p>
        </p:txBody>
      </p:sp>
      <p:sp>
        <p:nvSpPr>
          <p:cNvPr id="3" name="Footer Placeholder 2"/>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4" name="Slide Number Placeholder 3"/>
          <p:cNvSpPr>
            <a:spLocks noGrp="1"/>
          </p:cNvSpPr>
          <p:nvPr>
            <p:ph type="sldNum" sz="quarter" idx="12"/>
          </p:nvPr>
        </p:nvSpPr>
        <p:spPr/>
        <p:txBody>
          <a:bodyPr/>
          <a:lstStyle>
            <a:lvl1pPr>
              <a:defRPr/>
            </a:lvl1pPr>
          </a:lstStyle>
          <a:p>
            <a:pPr>
              <a:defRPr/>
            </a:pPr>
            <a:fld id="{4AE792A2-ABE5-4D0F-8EA1-88CD6FF54BF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097C559-987D-45DB-BA75-4D5FB7226B58}" type="datetime1">
              <a:rPr lang="en-US"/>
              <a:pPr>
                <a:defRPr/>
              </a:pPr>
              <a:t>4/19/2015</a:t>
            </a:fld>
            <a:endParaRPr lang="en-US" dirty="0"/>
          </a:p>
        </p:txBody>
      </p:sp>
      <p:sp>
        <p:nvSpPr>
          <p:cNvPr id="6" name="Footer Placeholder 5"/>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7" name="Slide Number Placeholder 6"/>
          <p:cNvSpPr>
            <a:spLocks noGrp="1"/>
          </p:cNvSpPr>
          <p:nvPr>
            <p:ph type="sldNum" sz="quarter" idx="12"/>
          </p:nvPr>
        </p:nvSpPr>
        <p:spPr/>
        <p:txBody>
          <a:bodyPr/>
          <a:lstStyle>
            <a:lvl1pPr>
              <a:defRPr/>
            </a:lvl1pPr>
          </a:lstStyle>
          <a:p>
            <a:pPr>
              <a:defRPr/>
            </a:pPr>
            <a:fld id="{349781F8-C365-4AE5-B839-773861B128A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B3F5597-866A-463D-94B7-E63C0A80B753}" type="datetime1">
              <a:rPr lang="en-US"/>
              <a:pPr>
                <a:defRPr/>
              </a:pPr>
              <a:t>4/19/2015</a:t>
            </a:fld>
            <a:endParaRPr lang="en-US" dirty="0"/>
          </a:p>
        </p:txBody>
      </p:sp>
      <p:sp>
        <p:nvSpPr>
          <p:cNvPr id="6" name="Footer Placeholder 5"/>
          <p:cNvSpPr>
            <a:spLocks noGrp="1"/>
          </p:cNvSpPr>
          <p:nvPr>
            <p:ph type="ftr" sz="quarter" idx="11"/>
          </p:nvPr>
        </p:nvSpPr>
        <p:spPr/>
        <p:txBody>
          <a:bodyPr/>
          <a:lstStyle>
            <a:lvl1pPr algn="ctr">
              <a:defRPr/>
            </a:lvl1pPr>
          </a:lstStyle>
          <a:p>
            <a:pPr>
              <a:defRPr/>
            </a:pPr>
            <a:r>
              <a:rPr lang="en-US"/>
              <a:t>Deloitte and IRTI – IDB Group Executive Workshop 21st -22nd January 2015, Khartoum, Sudan</a:t>
            </a:r>
          </a:p>
        </p:txBody>
      </p:sp>
      <p:sp>
        <p:nvSpPr>
          <p:cNvPr id="7" name="Slide Number Placeholder 6"/>
          <p:cNvSpPr>
            <a:spLocks noGrp="1"/>
          </p:cNvSpPr>
          <p:nvPr>
            <p:ph type="sldNum" sz="quarter" idx="12"/>
          </p:nvPr>
        </p:nvSpPr>
        <p:spPr/>
        <p:txBody>
          <a:bodyPr/>
          <a:lstStyle>
            <a:lvl1pPr>
              <a:defRPr/>
            </a:lvl1pPr>
          </a:lstStyle>
          <a:p>
            <a:pPr>
              <a:defRPr/>
            </a:pPr>
            <a:fld id="{4F211B05-8538-4C5F-B503-D7A43B1E200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6324600"/>
            <a:ext cx="9144000" cy="533400"/>
          </a:xfrm>
          <a:prstGeom prst="rect">
            <a:avLst/>
          </a:prstGeom>
          <a:solidFill>
            <a:srgbClr val="72A37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7" name="Title Placeholder 1"/>
          <p:cNvSpPr>
            <a:spLocks noGrp="1"/>
          </p:cNvSpPr>
          <p:nvPr>
            <p:ph type="title"/>
          </p:nvPr>
        </p:nvSpPr>
        <p:spPr bwMode="auto">
          <a:xfrm>
            <a:off x="457200" y="274638"/>
            <a:ext cx="6172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7696200" y="6400800"/>
            <a:ext cx="1066800" cy="304800"/>
          </a:xfrm>
          <a:prstGeom prst="rect">
            <a:avLst/>
          </a:prstGeom>
        </p:spPr>
        <p:txBody>
          <a:bodyPr vert="horz" lIns="91440" tIns="45720" rIns="91440" bIns="45720" rtlCol="0" anchor="ctr"/>
          <a:lstStyle>
            <a:lvl1pPr algn="r" fontAlgn="auto">
              <a:spcBef>
                <a:spcPts val="0"/>
              </a:spcBef>
              <a:spcAft>
                <a:spcPts val="0"/>
              </a:spcAft>
              <a:defRPr sz="1200">
                <a:solidFill>
                  <a:schemeClr val="accent3">
                    <a:lumMod val="50000"/>
                  </a:schemeClr>
                </a:solidFill>
                <a:latin typeface="+mn-lt"/>
                <a:cs typeface="+mn-cs"/>
              </a:defRPr>
            </a:lvl1pPr>
          </a:lstStyle>
          <a:p>
            <a:pPr>
              <a:defRPr/>
            </a:pPr>
            <a:endParaRPr lang="en-US"/>
          </a:p>
        </p:txBody>
      </p:sp>
      <p:sp>
        <p:nvSpPr>
          <p:cNvPr id="8" name="Footer Placeholder 8"/>
          <p:cNvSpPr>
            <a:spLocks noGrp="1"/>
          </p:cNvSpPr>
          <p:nvPr userDrawn="1">
            <p:ph type="ftr" sz="quarter" idx="3"/>
          </p:nvPr>
        </p:nvSpPr>
        <p:spPr>
          <a:xfrm>
            <a:off x="381000" y="6400800"/>
            <a:ext cx="7315200" cy="304800"/>
          </a:xfrm>
          <a:prstGeom prst="rect">
            <a:avLst/>
          </a:prstGeom>
        </p:spPr>
        <p:txBody>
          <a:bodyPr/>
          <a:lstStyle>
            <a:lvl1pPr>
              <a:defRPr sz="1200">
                <a:solidFill>
                  <a:srgbClr val="72A376"/>
                </a:solidFill>
              </a:defRPr>
            </a:lvl1pPr>
          </a:lstStyle>
          <a:p>
            <a:pPr>
              <a:defRPr/>
            </a:pPr>
            <a:r>
              <a:rPr lang="en-US"/>
              <a:t>Deloitte and IRTI – IDB Group Executive Workshop 21st -22nd January 2015, Khartoum, Sudan</a:t>
            </a:r>
          </a:p>
        </p:txBody>
      </p:sp>
      <p:pic>
        <p:nvPicPr>
          <p:cNvPr id="1031" name="Picture 8"/>
          <p:cNvPicPr>
            <a:picLocks noChangeAspect="1" noChangeArrowheads="1"/>
          </p:cNvPicPr>
          <p:nvPr userDrawn="1"/>
        </p:nvPicPr>
        <p:blipFill>
          <a:blip r:embed="rId13" cstate="print"/>
          <a:srcRect/>
          <a:stretch>
            <a:fillRect/>
          </a:stretch>
        </p:blipFill>
        <p:spPr bwMode="auto">
          <a:xfrm>
            <a:off x="6477000" y="152400"/>
            <a:ext cx="2590800" cy="838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947" r:id="rId1"/>
    <p:sldLayoutId id="2147484948" r:id="rId2"/>
    <p:sldLayoutId id="2147484949" r:id="rId3"/>
    <p:sldLayoutId id="2147484950" r:id="rId4"/>
    <p:sldLayoutId id="2147484951" r:id="rId5"/>
    <p:sldLayoutId id="2147484952" r:id="rId6"/>
    <p:sldLayoutId id="2147484953" r:id="rId7"/>
    <p:sldLayoutId id="2147484954" r:id="rId8"/>
    <p:sldLayoutId id="2147484955" r:id="rId9"/>
    <p:sldLayoutId id="2147484956" r:id="rId10"/>
    <p:sldLayoutId id="2147484957" r:id="rId11"/>
  </p:sldLayoutIdLst>
  <p:hf hdr="0" dt="0"/>
  <p:txStyles>
    <p:titleStyle>
      <a:lvl1pPr algn="ctr" rtl="0" eaLnBrk="0" fontAlgn="base" hangingPunct="0">
        <a:spcBef>
          <a:spcPct val="0"/>
        </a:spcBef>
        <a:spcAft>
          <a:spcPct val="0"/>
        </a:spcAft>
        <a:defRPr sz="4400" kern="1200">
          <a:solidFill>
            <a:srgbClr val="72A376"/>
          </a:solidFill>
          <a:latin typeface="+mj-lt"/>
          <a:ea typeface="+mj-ea"/>
          <a:cs typeface="+mj-cs"/>
        </a:defRPr>
      </a:lvl1pPr>
      <a:lvl2pPr algn="ctr" rtl="0" eaLnBrk="0" fontAlgn="base" hangingPunct="0">
        <a:spcBef>
          <a:spcPct val="0"/>
        </a:spcBef>
        <a:spcAft>
          <a:spcPct val="0"/>
        </a:spcAft>
        <a:defRPr sz="4400">
          <a:solidFill>
            <a:srgbClr val="72A376"/>
          </a:solidFill>
          <a:latin typeface="Calibri" pitchFamily="34" charset="0"/>
        </a:defRPr>
      </a:lvl2pPr>
      <a:lvl3pPr algn="ctr" rtl="0" eaLnBrk="0" fontAlgn="base" hangingPunct="0">
        <a:spcBef>
          <a:spcPct val="0"/>
        </a:spcBef>
        <a:spcAft>
          <a:spcPct val="0"/>
        </a:spcAft>
        <a:defRPr sz="4400">
          <a:solidFill>
            <a:srgbClr val="72A376"/>
          </a:solidFill>
          <a:latin typeface="Calibri" pitchFamily="34" charset="0"/>
        </a:defRPr>
      </a:lvl3pPr>
      <a:lvl4pPr algn="ctr" rtl="0" eaLnBrk="0" fontAlgn="base" hangingPunct="0">
        <a:spcBef>
          <a:spcPct val="0"/>
        </a:spcBef>
        <a:spcAft>
          <a:spcPct val="0"/>
        </a:spcAft>
        <a:defRPr sz="4400">
          <a:solidFill>
            <a:srgbClr val="72A376"/>
          </a:solidFill>
          <a:latin typeface="Calibri" pitchFamily="34" charset="0"/>
        </a:defRPr>
      </a:lvl4pPr>
      <a:lvl5pPr algn="ctr" rtl="0" eaLnBrk="0" fontAlgn="base" hangingPunct="0">
        <a:spcBef>
          <a:spcPct val="0"/>
        </a:spcBef>
        <a:spcAft>
          <a:spcPct val="0"/>
        </a:spcAft>
        <a:defRPr sz="4400">
          <a:solidFill>
            <a:srgbClr val="72A376"/>
          </a:solidFill>
          <a:latin typeface="Calibri" pitchFamily="34" charset="0"/>
        </a:defRPr>
      </a:lvl5pPr>
      <a:lvl6pPr marL="457200" algn="ctr" rtl="0" fontAlgn="base">
        <a:spcBef>
          <a:spcPct val="0"/>
        </a:spcBef>
        <a:spcAft>
          <a:spcPct val="0"/>
        </a:spcAft>
        <a:defRPr sz="4400">
          <a:solidFill>
            <a:srgbClr val="72A376"/>
          </a:solidFill>
          <a:latin typeface="Calibri" pitchFamily="34" charset="0"/>
        </a:defRPr>
      </a:lvl6pPr>
      <a:lvl7pPr marL="914400" algn="ctr" rtl="0" fontAlgn="base">
        <a:spcBef>
          <a:spcPct val="0"/>
        </a:spcBef>
        <a:spcAft>
          <a:spcPct val="0"/>
        </a:spcAft>
        <a:defRPr sz="4400">
          <a:solidFill>
            <a:srgbClr val="72A376"/>
          </a:solidFill>
          <a:latin typeface="Calibri" pitchFamily="34" charset="0"/>
        </a:defRPr>
      </a:lvl7pPr>
      <a:lvl8pPr marL="1371600" algn="ctr" rtl="0" fontAlgn="base">
        <a:spcBef>
          <a:spcPct val="0"/>
        </a:spcBef>
        <a:spcAft>
          <a:spcPct val="0"/>
        </a:spcAft>
        <a:defRPr sz="4400">
          <a:solidFill>
            <a:srgbClr val="72A376"/>
          </a:solidFill>
          <a:latin typeface="Calibri" pitchFamily="34" charset="0"/>
        </a:defRPr>
      </a:lvl8pPr>
      <a:lvl9pPr marL="1828800" algn="ctr" rtl="0" fontAlgn="base">
        <a:spcBef>
          <a:spcPct val="0"/>
        </a:spcBef>
        <a:spcAft>
          <a:spcPct val="0"/>
        </a:spcAft>
        <a:defRPr sz="4400">
          <a:solidFill>
            <a:srgbClr val="72A376"/>
          </a:solidFill>
          <a:latin typeface="Calibri" pitchFamily="34" charset="0"/>
        </a:defRPr>
      </a:lvl9pPr>
    </p:titleStyle>
    <p:bodyStyle>
      <a:lvl1pPr marL="342900" indent="-342900" algn="l" rtl="0" eaLnBrk="0" fontAlgn="base" hangingPunct="0">
        <a:spcBef>
          <a:spcPct val="20000"/>
        </a:spcBef>
        <a:spcAft>
          <a:spcPct val="0"/>
        </a:spcAft>
        <a:buClr>
          <a:srgbClr val="72A376"/>
        </a:buClr>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72A376"/>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72A376"/>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72A376"/>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72A376"/>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iifm.ne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hart" Target="../charts/chart6.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152400" y="1295400"/>
            <a:ext cx="8763000" cy="2667000"/>
          </a:xfrm>
        </p:spPr>
        <p:txBody>
          <a:bodyPr/>
          <a:lstStyle/>
          <a:p>
            <a:r>
              <a:rPr lang="en-US" sz="5400" b="1" dirty="0" smtClean="0"/>
              <a:t>Corporate Sukuk Market 	</a:t>
            </a:r>
          </a:p>
        </p:txBody>
      </p:sp>
      <p:sp>
        <p:nvSpPr>
          <p:cNvPr id="5" name="Subtitle 2"/>
          <p:cNvSpPr txBox="1">
            <a:spLocks/>
          </p:cNvSpPr>
          <p:nvPr/>
        </p:nvSpPr>
        <p:spPr bwMode="auto">
          <a:xfrm>
            <a:off x="152400" y="4191000"/>
            <a:ext cx="8839200" cy="2133600"/>
          </a:xfrm>
          <a:prstGeom prst="rect">
            <a:avLst/>
          </a:prstGeom>
          <a:noFill/>
          <a:ln w="9525">
            <a:noFill/>
            <a:miter lim="800000"/>
            <a:headEnd/>
            <a:tailEnd/>
          </a:ln>
        </p:spPr>
        <p:txBody>
          <a:bodyPr/>
          <a:lstStyle/>
          <a:p>
            <a:pPr eaLnBrk="0" hangingPunct="0">
              <a:spcBef>
                <a:spcPct val="20000"/>
              </a:spcBef>
              <a:buClr>
                <a:srgbClr val="72A376"/>
              </a:buClr>
              <a:defRPr/>
            </a:pPr>
            <a:endParaRPr lang="en-US" sz="1200" b="1" dirty="0" smtClean="0">
              <a:solidFill>
                <a:schemeClr val="tx1">
                  <a:lumMod val="50000"/>
                  <a:lumOff val="50000"/>
                </a:schemeClr>
              </a:solidFill>
              <a:latin typeface="+mn-lt"/>
              <a:cs typeface="+mn-cs"/>
            </a:endParaRPr>
          </a:p>
          <a:p>
            <a:pPr eaLnBrk="0" hangingPunct="0">
              <a:spcBef>
                <a:spcPct val="20000"/>
              </a:spcBef>
              <a:buClr>
                <a:srgbClr val="72A376"/>
              </a:buClr>
              <a:defRPr/>
            </a:pPr>
            <a:r>
              <a:rPr lang="en-US" sz="1200" b="1" dirty="0" smtClean="0">
                <a:latin typeface="+mn-lt"/>
                <a:cs typeface="+mn-cs"/>
              </a:rPr>
              <a:t> </a:t>
            </a:r>
            <a:r>
              <a:rPr lang="en-US" sz="1200" b="1" dirty="0" smtClean="0"/>
              <a:t>Day Three – World Bank, Arab Monetary Fund Seminar on </a:t>
            </a:r>
            <a:r>
              <a:rPr lang="en-US" sz="1200" b="1" dirty="0" smtClean="0">
                <a:latin typeface="+mn-lt"/>
                <a:cs typeface="+mn-cs"/>
              </a:rPr>
              <a:t>Development of Sukuk Markets, Abu Dhabi, April 19-23, 2015</a:t>
            </a:r>
            <a:endParaRPr lang="en-US" sz="1200" b="1" u="sng" dirty="0" smtClean="0">
              <a:latin typeface="+mn-lt"/>
              <a:cs typeface="+mn-cs"/>
            </a:endParaRPr>
          </a:p>
          <a:p>
            <a:pPr eaLnBrk="0" hangingPunct="0">
              <a:spcBef>
                <a:spcPct val="20000"/>
              </a:spcBef>
              <a:buClr>
                <a:srgbClr val="72A376"/>
              </a:buClr>
              <a:defRPr/>
            </a:pPr>
            <a:r>
              <a:rPr lang="en-US" sz="1200" b="1" u="sng" dirty="0" smtClean="0">
                <a:latin typeface="+mn-lt"/>
                <a:cs typeface="+mn-cs"/>
              </a:rPr>
              <a:t>Session 1 2</a:t>
            </a:r>
            <a:r>
              <a:rPr lang="en-US" sz="1200" b="1" dirty="0" smtClean="0">
                <a:latin typeface="+mn-lt"/>
                <a:cs typeface="+mn-cs"/>
              </a:rPr>
              <a:t>: </a:t>
            </a:r>
          </a:p>
          <a:p>
            <a:pPr eaLnBrk="0" hangingPunct="0">
              <a:spcBef>
                <a:spcPct val="20000"/>
              </a:spcBef>
              <a:buClr>
                <a:srgbClr val="72A376"/>
              </a:buClr>
              <a:defRPr/>
            </a:pPr>
            <a:endParaRPr lang="en-US" sz="1200" b="1" dirty="0">
              <a:solidFill>
                <a:schemeClr val="tx1">
                  <a:lumMod val="50000"/>
                  <a:lumOff val="50000"/>
                </a:schemeClr>
              </a:solidFill>
              <a:latin typeface="+mn-lt"/>
              <a:cs typeface="+mn-cs"/>
            </a:endParaRPr>
          </a:p>
          <a:p>
            <a:pPr eaLnBrk="0" hangingPunct="0">
              <a:spcBef>
                <a:spcPct val="20000"/>
              </a:spcBef>
              <a:buClr>
                <a:srgbClr val="72A376"/>
              </a:buClr>
              <a:buFont typeface="Arial" charset="0"/>
              <a:buNone/>
              <a:defRPr/>
            </a:pPr>
            <a:r>
              <a:rPr lang="en-US" sz="1600" b="1" dirty="0" smtClean="0">
                <a:solidFill>
                  <a:srgbClr val="72A376"/>
                </a:solidFill>
                <a:latin typeface="+mn-lt"/>
                <a:cs typeface="+mn-cs"/>
              </a:rPr>
              <a:t>Ijlal </a:t>
            </a:r>
            <a:r>
              <a:rPr lang="en-US" sz="1600" b="1" dirty="0">
                <a:solidFill>
                  <a:srgbClr val="72A376"/>
                </a:solidFill>
                <a:latin typeface="+mn-lt"/>
                <a:cs typeface="+mn-cs"/>
              </a:rPr>
              <a:t>Ahmed Alvi</a:t>
            </a:r>
          </a:p>
          <a:p>
            <a:pPr eaLnBrk="0" hangingPunct="0">
              <a:spcBef>
                <a:spcPct val="20000"/>
              </a:spcBef>
              <a:buClr>
                <a:srgbClr val="72A376"/>
              </a:buClr>
              <a:buFont typeface="Arial" charset="0"/>
              <a:buNone/>
              <a:defRPr/>
            </a:pPr>
            <a:r>
              <a:rPr lang="en-US" sz="1200" b="1" dirty="0">
                <a:solidFill>
                  <a:srgbClr val="72A376"/>
                </a:solidFill>
                <a:latin typeface="+mn-lt"/>
                <a:cs typeface="+mn-cs"/>
              </a:rPr>
              <a:t>Chief Executive Officer</a:t>
            </a:r>
          </a:p>
          <a:p>
            <a:pPr eaLnBrk="0" hangingPunct="0">
              <a:spcBef>
                <a:spcPct val="20000"/>
              </a:spcBef>
              <a:buClr>
                <a:srgbClr val="72A376"/>
              </a:buClr>
              <a:buFont typeface="Arial" charset="0"/>
              <a:buNone/>
              <a:defRPr/>
            </a:pPr>
            <a:r>
              <a:rPr lang="en-US" sz="1200" b="1" dirty="0">
                <a:solidFill>
                  <a:srgbClr val="72A376"/>
                </a:solidFill>
                <a:latin typeface="+mn-lt"/>
                <a:cs typeface="+mn-cs"/>
              </a:rPr>
              <a:t>IIFM</a:t>
            </a:r>
          </a:p>
        </p:txBody>
      </p:sp>
      <p:sp>
        <p:nvSpPr>
          <p:cNvPr id="6" name="Footer Placeholder 3"/>
          <p:cNvSpPr txBox="1">
            <a:spLocks/>
          </p:cNvSpPr>
          <p:nvPr/>
        </p:nvSpPr>
        <p:spPr>
          <a:xfrm>
            <a:off x="228600" y="6400800"/>
            <a:ext cx="7924800" cy="304800"/>
          </a:xfrm>
          <a:prstGeom prst="rect">
            <a:avLst/>
          </a:prstGeom>
        </p:spPr>
        <p:txBody>
          <a:bodyPr anchor="ctr"/>
          <a:lstStyle/>
          <a:p>
            <a:pPr>
              <a:defRPr/>
            </a:pPr>
            <a:endParaRPr lang="en-US" sz="1000" dirty="0">
              <a:solidFill>
                <a:schemeClr val="tx1">
                  <a:lumMod val="65000"/>
                  <a:lumOff val="35000"/>
                </a:schemeClr>
              </a:solidFill>
              <a:latin typeface="+mn-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pPr>
              <a:defRPr/>
            </a:pPr>
            <a:r>
              <a:rPr lang="en-US" dirty="0" smtClean="0"/>
              <a:t>9</a:t>
            </a:r>
            <a:endParaRPr lang="en-US" dirty="0"/>
          </a:p>
        </p:txBody>
      </p:sp>
      <p:sp>
        <p:nvSpPr>
          <p:cNvPr id="9" name="Title 1"/>
          <p:cNvSpPr txBox="1">
            <a:spLocks/>
          </p:cNvSpPr>
          <p:nvPr/>
        </p:nvSpPr>
        <p:spPr>
          <a:xfrm>
            <a:off x="0" y="304800"/>
            <a:ext cx="6248400" cy="990600"/>
          </a:xfrm>
          <a:prstGeom prst="rect">
            <a:avLst/>
          </a:prstGeom>
        </p:spPr>
        <p:txBody>
          <a:bodyPr rIns="45720" anchor="ctr">
            <a:noAutofit/>
            <a:scene3d>
              <a:camera prst="orthographicFront"/>
              <a:lightRig rig="threePt" dir="t">
                <a:rot lat="0" lon="0" rev="4800000"/>
              </a:lightRig>
            </a:scene3d>
            <a:sp3d prstMaterial="matte">
              <a:bevelT w="50800" h="10160"/>
            </a:sp3d>
          </a:bodyPr>
          <a:lstStyle/>
          <a:p>
            <a:pPr fontAlgn="auto">
              <a:spcAft>
                <a:spcPts val="0"/>
              </a:spcAft>
              <a:defRPr/>
            </a:pPr>
            <a:r>
              <a:rPr lang="en-US" sz="2400" b="1" dirty="0" smtClean="0">
                <a:latin typeface="+mj-lt"/>
                <a:ea typeface="+mj-ea"/>
                <a:cs typeface="+mj-cs"/>
              </a:rPr>
              <a:t>Currency  </a:t>
            </a:r>
            <a:r>
              <a:rPr lang="en-US" sz="2400" b="1" dirty="0">
                <a:latin typeface="+mj-lt"/>
                <a:ea typeface="+mj-ea"/>
                <a:cs typeface="+mj-cs"/>
              </a:rPr>
              <a:t>Break-Up </a:t>
            </a:r>
            <a:r>
              <a:rPr lang="en-US" sz="2400" b="1" dirty="0" smtClean="0">
                <a:latin typeface="+mj-lt"/>
                <a:ea typeface="+mj-ea"/>
                <a:cs typeface="+mj-cs"/>
              </a:rPr>
              <a:t>of International Corporate Sukuk Issuances </a:t>
            </a:r>
            <a:r>
              <a:rPr lang="en-US" sz="2400" b="1" dirty="0" smtClean="0">
                <a:latin typeface="+mj-lt"/>
              </a:rPr>
              <a:t>(Jan 2001 – March 2015)</a:t>
            </a:r>
          </a:p>
        </p:txBody>
      </p:sp>
      <p:graphicFrame>
        <p:nvGraphicFramePr>
          <p:cNvPr id="10" name="Chart 9"/>
          <p:cNvGraphicFramePr/>
          <p:nvPr/>
        </p:nvGraphicFramePr>
        <p:xfrm>
          <a:off x="533401" y="1371600"/>
          <a:ext cx="71628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1"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6" name="Rectangle 5"/>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pPr>
              <a:defRPr/>
            </a:pPr>
            <a:r>
              <a:rPr lang="en-US" dirty="0" smtClean="0"/>
              <a:t>10</a:t>
            </a:r>
            <a:endParaRPr lang="en-US" dirty="0"/>
          </a:p>
        </p:txBody>
      </p:sp>
      <p:sp>
        <p:nvSpPr>
          <p:cNvPr id="9" name="Title 1"/>
          <p:cNvSpPr txBox="1">
            <a:spLocks/>
          </p:cNvSpPr>
          <p:nvPr/>
        </p:nvSpPr>
        <p:spPr>
          <a:xfrm>
            <a:off x="0" y="304800"/>
            <a:ext cx="6553200" cy="990600"/>
          </a:xfrm>
          <a:prstGeom prst="rect">
            <a:avLst/>
          </a:prstGeom>
        </p:spPr>
        <p:txBody>
          <a:bodyPr rIns="45720" anchor="ctr">
            <a:noAutofit/>
            <a:scene3d>
              <a:camera prst="orthographicFront"/>
              <a:lightRig rig="threePt" dir="t">
                <a:rot lat="0" lon="0" rev="4800000"/>
              </a:lightRig>
            </a:scene3d>
            <a:sp3d prstMaterial="matte">
              <a:bevelT w="50800" h="10160"/>
            </a:sp3d>
          </a:bodyPr>
          <a:lstStyle/>
          <a:p>
            <a:pPr fontAlgn="auto">
              <a:spcAft>
                <a:spcPts val="0"/>
              </a:spcAft>
              <a:defRPr/>
            </a:pPr>
            <a:r>
              <a:rPr lang="en-US" sz="2000" b="1" dirty="0" smtClean="0">
                <a:latin typeface="+mj-lt"/>
                <a:ea typeface="+mj-ea"/>
                <a:cs typeface="+mj-cs"/>
              </a:rPr>
              <a:t>Country wise Break-Up of Global Corporate Sukuk Issuances (Domestic &amp; International, </a:t>
            </a:r>
            <a:r>
              <a:rPr lang="en-US" sz="2000" b="1" dirty="0" smtClean="0">
                <a:latin typeface="+mj-lt"/>
              </a:rPr>
              <a:t>Jan 2001 – March 2015)</a:t>
            </a:r>
          </a:p>
        </p:txBody>
      </p:sp>
      <p:sp>
        <p:nvSpPr>
          <p:cNvPr id="11"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graphicFrame>
        <p:nvGraphicFramePr>
          <p:cNvPr id="7" name="Chart 6"/>
          <p:cNvGraphicFramePr/>
          <p:nvPr/>
        </p:nvGraphicFramePr>
        <p:xfrm>
          <a:off x="228600" y="1295400"/>
          <a:ext cx="7848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pPr>
              <a:defRPr/>
            </a:pPr>
            <a:r>
              <a:rPr lang="en-US" dirty="0" smtClean="0"/>
              <a:t>11</a:t>
            </a:r>
            <a:endParaRPr lang="en-US" dirty="0"/>
          </a:p>
        </p:txBody>
      </p:sp>
      <p:sp>
        <p:nvSpPr>
          <p:cNvPr id="9" name="Title 1"/>
          <p:cNvSpPr txBox="1">
            <a:spLocks/>
          </p:cNvSpPr>
          <p:nvPr/>
        </p:nvSpPr>
        <p:spPr>
          <a:xfrm>
            <a:off x="0" y="304800"/>
            <a:ext cx="6553200" cy="990600"/>
          </a:xfrm>
          <a:prstGeom prst="rect">
            <a:avLst/>
          </a:prstGeom>
        </p:spPr>
        <p:txBody>
          <a:bodyPr rIns="45720" anchor="ctr">
            <a:noAutofit/>
            <a:scene3d>
              <a:camera prst="orthographicFront"/>
              <a:lightRig rig="threePt" dir="t">
                <a:rot lat="0" lon="0" rev="4800000"/>
              </a:lightRig>
            </a:scene3d>
            <a:sp3d prstMaterial="matte">
              <a:bevelT w="50800" h="10160"/>
            </a:sp3d>
          </a:bodyPr>
          <a:lstStyle/>
          <a:p>
            <a:pPr fontAlgn="auto">
              <a:spcAft>
                <a:spcPts val="0"/>
              </a:spcAft>
              <a:defRPr/>
            </a:pPr>
            <a:r>
              <a:rPr lang="en-US" sz="2400" b="1" dirty="0" smtClean="0">
                <a:latin typeface="+mj-lt"/>
                <a:ea typeface="+mj-ea"/>
                <a:cs typeface="+mj-cs"/>
              </a:rPr>
              <a:t> </a:t>
            </a:r>
            <a:r>
              <a:rPr lang="en-US" sz="2000" b="1" dirty="0" smtClean="0">
                <a:latin typeface="+mj-lt"/>
                <a:ea typeface="+mj-ea"/>
                <a:cs typeface="+mj-cs"/>
              </a:rPr>
              <a:t>Break-Up of Global Corporate Sukuk Issuances by Tenor  (Domestic &amp; International, </a:t>
            </a:r>
            <a:r>
              <a:rPr lang="en-US" sz="2000" b="1" dirty="0" smtClean="0">
                <a:latin typeface="+mj-lt"/>
              </a:rPr>
              <a:t>Jan 2001 – March 2015)</a:t>
            </a:r>
          </a:p>
        </p:txBody>
      </p:sp>
      <p:sp>
        <p:nvSpPr>
          <p:cNvPr id="11"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graphicFrame>
        <p:nvGraphicFramePr>
          <p:cNvPr id="6" name="Chart 5"/>
          <p:cNvGraphicFramePr/>
          <p:nvPr/>
        </p:nvGraphicFramePr>
        <p:xfrm>
          <a:off x="914400" y="1600200"/>
          <a:ext cx="7086600" cy="4676775"/>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0" y="6019800"/>
            <a:ext cx="3200400" cy="276999"/>
          </a:xfrm>
          <a:prstGeom prst="rect">
            <a:avLst/>
          </a:prstGeom>
        </p:spPr>
        <p:txBody>
          <a:bodyPr wrap="square">
            <a:spAutoFit/>
          </a:bodyPr>
          <a:lstStyle/>
          <a:p>
            <a:pPr>
              <a:defRPr/>
            </a:pPr>
            <a:r>
              <a:rPr lang="en-US" sz="1200" dirty="0" smtClean="0">
                <a:solidFill>
                  <a:schemeClr val="accent4">
                    <a:lumMod val="50000"/>
                  </a:schemeClr>
                </a:solidFill>
              </a:rPr>
              <a:t>Source: IIFM Sukuk Database </a:t>
            </a:r>
            <a:endParaRPr lang="en-US" sz="1200"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152400"/>
            <a:ext cx="6248400" cy="838200"/>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en-US" sz="2400" b="1" dirty="0">
                <a:latin typeface="+mj-lt"/>
                <a:ea typeface="+mj-ea"/>
                <a:cs typeface="+mj-cs"/>
              </a:rPr>
              <a:t>Structural Break-Up of International </a:t>
            </a:r>
            <a:r>
              <a:rPr lang="en-US" sz="2400" b="1" i="1" dirty="0">
                <a:latin typeface="+mj-lt"/>
                <a:ea typeface="+mj-ea"/>
                <a:cs typeface="+mj-cs"/>
              </a:rPr>
              <a:t>Sukuk </a:t>
            </a:r>
          </a:p>
          <a:p>
            <a:pPr fontAlgn="auto">
              <a:spcAft>
                <a:spcPts val="0"/>
              </a:spcAft>
              <a:defRPr/>
            </a:pPr>
            <a:r>
              <a:rPr lang="en-US" sz="2000" b="1" dirty="0">
                <a:latin typeface="+mj-lt"/>
              </a:rPr>
              <a:t>(Jan 2001 – July 2014,USD Millions)</a:t>
            </a:r>
            <a:endParaRPr lang="en-US" sz="2800" b="1" dirty="0">
              <a:latin typeface="+mj-lt"/>
              <a:ea typeface="+mj-ea"/>
              <a:cs typeface="+mj-cs"/>
            </a:endParaRPr>
          </a:p>
        </p:txBody>
      </p:sp>
      <p:sp>
        <p:nvSpPr>
          <p:cNvPr id="8" name="Slide Number Placeholder 4"/>
          <p:cNvSpPr>
            <a:spLocks noGrp="1"/>
          </p:cNvSpPr>
          <p:nvPr>
            <p:ph type="sldNum" sz="quarter" idx="12"/>
          </p:nvPr>
        </p:nvSpPr>
        <p:spPr/>
        <p:txBody>
          <a:bodyPr/>
          <a:lstStyle/>
          <a:p>
            <a:pPr>
              <a:defRPr/>
            </a:pPr>
            <a:r>
              <a:rPr lang="en-US" dirty="0" smtClean="0"/>
              <a:t>12</a:t>
            </a:r>
            <a:endParaRPr lang="en-US" dirty="0"/>
          </a:p>
        </p:txBody>
      </p:sp>
      <p:pic>
        <p:nvPicPr>
          <p:cNvPr id="17412" name="Picture 7"/>
          <p:cNvPicPr>
            <a:picLocks noChangeAspect="1" noChangeArrowheads="1"/>
          </p:cNvPicPr>
          <p:nvPr/>
        </p:nvPicPr>
        <p:blipFill>
          <a:blip r:embed="rId3" cstate="print"/>
          <a:srcRect/>
          <a:stretch>
            <a:fillRect/>
          </a:stretch>
        </p:blipFill>
        <p:spPr bwMode="auto">
          <a:xfrm>
            <a:off x="533400" y="1295400"/>
            <a:ext cx="7924800" cy="4648200"/>
          </a:xfrm>
          <a:prstGeom prst="rect">
            <a:avLst/>
          </a:prstGeom>
          <a:noFill/>
          <a:ln w="9525">
            <a:noFill/>
            <a:miter lim="800000"/>
            <a:headEnd/>
            <a:tailEnd/>
          </a:ln>
        </p:spPr>
      </p:pic>
      <p:sp>
        <p:nvSpPr>
          <p:cNvPr id="6"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52400" y="152400"/>
            <a:ext cx="6248400" cy="762000"/>
          </a:xfrm>
          <a:prstGeom prst="rect">
            <a:avLst/>
          </a:prstGeom>
        </p:spPr>
        <p:txBody>
          <a:bodyPr rIns="45720" anchor="ctr">
            <a:normAutofit fontScale="92500" lnSpcReduction="20000"/>
            <a:scene3d>
              <a:camera prst="orthographicFront"/>
              <a:lightRig rig="threePt" dir="t">
                <a:rot lat="0" lon="0" rev="4800000"/>
              </a:lightRig>
            </a:scene3d>
            <a:sp3d prstMaterial="matte">
              <a:bevelT w="50800" h="10160"/>
            </a:sp3d>
          </a:bodyPr>
          <a:lstStyle/>
          <a:p>
            <a:pPr algn="ctr" fontAlgn="auto">
              <a:spcAft>
                <a:spcPts val="0"/>
              </a:spcAft>
              <a:defRPr/>
            </a:pPr>
            <a:endParaRPr lang="en-US" sz="900" b="1" dirty="0">
              <a:latin typeface="+mj-lt"/>
              <a:ea typeface="+mj-ea"/>
              <a:cs typeface="+mj-cs"/>
            </a:endParaRPr>
          </a:p>
          <a:p>
            <a:pPr fontAlgn="auto">
              <a:spcAft>
                <a:spcPts val="0"/>
              </a:spcAft>
              <a:defRPr/>
            </a:pPr>
            <a:r>
              <a:rPr lang="en-US" sz="2600" b="1" dirty="0">
                <a:latin typeface="+mj-lt"/>
                <a:ea typeface="+mj-ea"/>
                <a:cs typeface="+mj-cs"/>
              </a:rPr>
              <a:t>Structural Break-Up of Domestic </a:t>
            </a:r>
            <a:r>
              <a:rPr lang="en-US" sz="2600" b="1" i="1" dirty="0">
                <a:latin typeface="+mj-lt"/>
                <a:ea typeface="+mj-ea"/>
                <a:cs typeface="+mj-cs"/>
              </a:rPr>
              <a:t>Sukuk</a:t>
            </a:r>
          </a:p>
          <a:p>
            <a:pPr fontAlgn="auto">
              <a:spcAft>
                <a:spcPts val="0"/>
              </a:spcAft>
              <a:defRPr/>
            </a:pPr>
            <a:r>
              <a:rPr lang="en-US" sz="2400" b="1" i="1" dirty="0">
                <a:latin typeface="+mj-lt"/>
                <a:ea typeface="+mj-ea"/>
                <a:cs typeface="+mj-cs"/>
              </a:rPr>
              <a:t> </a:t>
            </a:r>
            <a:r>
              <a:rPr lang="en-US" sz="2200" b="1" dirty="0">
                <a:latin typeface="+mj-lt"/>
              </a:rPr>
              <a:t>(Jan 2001 – July 2014,USD Millions)</a:t>
            </a:r>
            <a:endParaRPr lang="en-US" sz="2200" b="1" dirty="0">
              <a:latin typeface="+mj-lt"/>
              <a:ea typeface="+mj-ea"/>
              <a:cs typeface="+mj-cs"/>
            </a:endParaRPr>
          </a:p>
        </p:txBody>
      </p:sp>
      <p:sp>
        <p:nvSpPr>
          <p:cNvPr id="8" name="Slide Number Placeholder 4"/>
          <p:cNvSpPr>
            <a:spLocks noGrp="1"/>
          </p:cNvSpPr>
          <p:nvPr>
            <p:ph type="sldNum" sz="quarter" idx="12"/>
          </p:nvPr>
        </p:nvSpPr>
        <p:spPr/>
        <p:txBody>
          <a:bodyPr/>
          <a:lstStyle/>
          <a:p>
            <a:pPr>
              <a:defRPr/>
            </a:pPr>
            <a:r>
              <a:rPr lang="en-US" dirty="0" smtClean="0"/>
              <a:t>13</a:t>
            </a:r>
            <a:endParaRPr lang="en-US" dirty="0"/>
          </a:p>
        </p:txBody>
      </p:sp>
      <p:pic>
        <p:nvPicPr>
          <p:cNvPr id="18436" name="Picture 7"/>
          <p:cNvPicPr>
            <a:picLocks noChangeAspect="1" noChangeArrowheads="1"/>
          </p:cNvPicPr>
          <p:nvPr/>
        </p:nvPicPr>
        <p:blipFill>
          <a:blip r:embed="rId2" cstate="print"/>
          <a:srcRect/>
          <a:stretch>
            <a:fillRect/>
          </a:stretch>
        </p:blipFill>
        <p:spPr bwMode="auto">
          <a:xfrm>
            <a:off x="533400" y="1295400"/>
            <a:ext cx="7391400" cy="4572000"/>
          </a:xfrm>
          <a:prstGeom prst="rect">
            <a:avLst/>
          </a:prstGeom>
          <a:noFill/>
          <a:ln w="9525">
            <a:noFill/>
            <a:miter lim="800000"/>
            <a:headEnd/>
            <a:tailEnd/>
          </a:ln>
        </p:spPr>
      </p:pic>
      <p:sp>
        <p:nvSpPr>
          <p:cNvPr id="6"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274638"/>
            <a:ext cx="5867400" cy="868362"/>
          </a:xfrm>
        </p:spPr>
        <p:txBody>
          <a:bodyPr/>
          <a:lstStyle/>
          <a:p>
            <a:r>
              <a:rPr lang="en-US" sz="2800" b="1" smtClean="0">
                <a:solidFill>
                  <a:schemeClr val="tx1"/>
                </a:solidFill>
              </a:rPr>
              <a:t>Long Tenor Global Sukuk Issuances  </a:t>
            </a:r>
            <a:r>
              <a:rPr lang="en-US" sz="2800" smtClean="0">
                <a:solidFill>
                  <a:schemeClr val="tx1"/>
                </a:solidFill>
              </a:rPr>
              <a:t> </a:t>
            </a:r>
          </a:p>
        </p:txBody>
      </p:sp>
      <p:sp>
        <p:nvSpPr>
          <p:cNvPr id="5" name="Slide Number Placeholder 4"/>
          <p:cNvSpPr>
            <a:spLocks noGrp="1"/>
          </p:cNvSpPr>
          <p:nvPr>
            <p:ph type="sldNum" sz="quarter" idx="12"/>
          </p:nvPr>
        </p:nvSpPr>
        <p:spPr/>
        <p:txBody>
          <a:bodyPr/>
          <a:lstStyle/>
          <a:p>
            <a:pPr>
              <a:defRPr/>
            </a:pPr>
            <a:r>
              <a:rPr lang="en-US" dirty="0" smtClean="0"/>
              <a:t>14</a:t>
            </a:r>
            <a:endParaRPr lang="en-US" dirty="0"/>
          </a:p>
        </p:txBody>
      </p:sp>
      <p:graphicFrame>
        <p:nvGraphicFramePr>
          <p:cNvPr id="6" name="Chart 5"/>
          <p:cNvGraphicFramePr/>
          <p:nvPr/>
        </p:nvGraphicFramePr>
        <p:xfrm>
          <a:off x="533400" y="1219200"/>
          <a:ext cx="6705600" cy="2819400"/>
        </p:xfrm>
        <a:graphic>
          <a:graphicData uri="http://schemas.openxmlformats.org/drawingml/2006/chart">
            <c:chart xmlns:c="http://schemas.openxmlformats.org/drawingml/2006/chart" xmlns:r="http://schemas.openxmlformats.org/officeDocument/2006/relationships" r:id="rId2"/>
          </a:graphicData>
        </a:graphic>
      </p:graphicFrame>
      <p:sp>
        <p:nvSpPr>
          <p:cNvPr id="25605" name="Rectangle 6"/>
          <p:cNvSpPr>
            <a:spLocks noChangeArrowheads="1"/>
          </p:cNvSpPr>
          <p:nvPr/>
        </p:nvSpPr>
        <p:spPr bwMode="auto">
          <a:xfrm>
            <a:off x="381000" y="4343400"/>
            <a:ext cx="8305800" cy="1816100"/>
          </a:xfrm>
          <a:prstGeom prst="rect">
            <a:avLst/>
          </a:prstGeom>
          <a:noFill/>
          <a:ln w="9525">
            <a:noFill/>
            <a:miter lim="800000"/>
            <a:headEnd/>
            <a:tailEnd/>
          </a:ln>
        </p:spPr>
        <p:txBody>
          <a:bodyPr>
            <a:spAutoFit/>
          </a:bodyPr>
          <a:lstStyle/>
          <a:p>
            <a:endParaRPr lang="en-US" sz="1400"/>
          </a:p>
          <a:p>
            <a:r>
              <a:rPr lang="en-US" sz="1400"/>
              <a:t>The Sukuk market across the globe has historically suffered from a lack of longer maturity tenors, which</a:t>
            </a:r>
          </a:p>
          <a:p>
            <a:r>
              <a:rPr lang="en-US" sz="1400"/>
              <a:t>presents a pressing problem for banks, financial institutions, pension funds and insurance companies</a:t>
            </a:r>
          </a:p>
          <a:p>
            <a:r>
              <a:rPr lang="en-US" sz="1400"/>
              <a:t>which are trying to match durations of their liabilities in a Shari ‘ah compliant manner. The last five years, however, have seen a trend towards longer maturity issues from all parts of the world, especially from Malaysia. As of 2013, longer maturity Sukuk issues of  tenors ten years and above form almost 20% of the total Sukuk issued as against 9.5% in 2009 with the greatest surge seen in the group with tenors between 10 and 20 years.</a:t>
            </a:r>
          </a:p>
        </p:txBody>
      </p:sp>
      <p:sp>
        <p:nvSpPr>
          <p:cNvPr id="25606" name="Rectangle 7"/>
          <p:cNvSpPr>
            <a:spLocks noChangeArrowheads="1"/>
          </p:cNvSpPr>
          <p:nvPr/>
        </p:nvSpPr>
        <p:spPr bwMode="auto">
          <a:xfrm>
            <a:off x="838200" y="4114800"/>
            <a:ext cx="5891421" cy="369332"/>
          </a:xfrm>
          <a:prstGeom prst="rect">
            <a:avLst/>
          </a:prstGeom>
          <a:noFill/>
          <a:ln w="9525">
            <a:noFill/>
            <a:miter lim="800000"/>
            <a:headEnd/>
            <a:tailEnd/>
          </a:ln>
        </p:spPr>
        <p:txBody>
          <a:bodyPr wrap="none">
            <a:spAutoFit/>
          </a:bodyPr>
          <a:lstStyle/>
          <a:p>
            <a:pPr marL="292100" indent="-400050">
              <a:spcBef>
                <a:spcPts val="2200"/>
              </a:spcBef>
              <a:buSzPct val="123000"/>
              <a:buFont typeface="Wingdings" pitchFamily="2" charset="2"/>
              <a:buChar char="Ø"/>
            </a:pPr>
            <a:r>
              <a:rPr lang="en-US" dirty="0"/>
              <a:t>Total Long term Sukuk $137 </a:t>
            </a:r>
            <a:r>
              <a:rPr lang="en-US" dirty="0" smtClean="0"/>
              <a:t>bio (2001-July 2014) </a:t>
            </a:r>
            <a:endParaRPr lang="en-US" i="1" dirty="0"/>
          </a:p>
        </p:txBody>
      </p:sp>
      <p:sp>
        <p:nvSpPr>
          <p:cNvPr id="8"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0"/>
            <a:ext cx="6400800" cy="762000"/>
          </a:xfrm>
          <a:prstGeom prst="rect">
            <a:avLst/>
          </a:prstGeom>
        </p:spPr>
        <p:txBody>
          <a:bodyPr rIns="45720" anchor="ctr">
            <a:noAutofit/>
            <a:scene3d>
              <a:camera prst="orthographicFront"/>
              <a:lightRig rig="threePt" dir="t">
                <a:rot lat="0" lon="0" rev="4800000"/>
              </a:lightRig>
            </a:scene3d>
            <a:sp3d prstMaterial="matte">
              <a:bevelT w="50800" h="10160"/>
            </a:sp3d>
          </a:bodyPr>
          <a:lstStyle/>
          <a:p>
            <a:pPr algn="ctr" fontAlgn="auto">
              <a:spcAft>
                <a:spcPts val="0"/>
              </a:spcAft>
              <a:defRPr/>
            </a:pPr>
            <a:endParaRPr lang="en-US" sz="2000" b="1" dirty="0">
              <a:solidFill>
                <a:srgbClr val="72A376"/>
              </a:solidFill>
              <a:latin typeface="+mj-lt"/>
              <a:ea typeface="+mj-ea"/>
              <a:cs typeface="+mj-cs"/>
            </a:endParaRPr>
          </a:p>
          <a:p>
            <a:r>
              <a:rPr lang="en-US" b="1" dirty="0" smtClean="0">
                <a:latin typeface="+mn-lt"/>
              </a:rPr>
              <a:t>Global Corporate </a:t>
            </a:r>
            <a:r>
              <a:rPr lang="en-US" b="1" i="1" dirty="0" smtClean="0">
                <a:latin typeface="+mn-lt"/>
              </a:rPr>
              <a:t>Sukuk</a:t>
            </a:r>
            <a:r>
              <a:rPr lang="en-US" b="1" dirty="0" smtClean="0">
                <a:latin typeface="+mn-lt"/>
              </a:rPr>
              <a:t> Issuances – Selected Value Leaders         </a:t>
            </a:r>
            <a:endParaRPr lang="en-US" b="1" dirty="0">
              <a:latin typeface="+mn-lt"/>
            </a:endParaRPr>
          </a:p>
        </p:txBody>
      </p:sp>
      <p:sp>
        <p:nvSpPr>
          <p:cNvPr id="8" name="Slide Number Placeholder 4"/>
          <p:cNvSpPr>
            <a:spLocks noGrp="1"/>
          </p:cNvSpPr>
          <p:nvPr>
            <p:ph type="sldNum" sz="quarter" idx="12"/>
          </p:nvPr>
        </p:nvSpPr>
        <p:spPr/>
        <p:txBody>
          <a:bodyPr/>
          <a:lstStyle/>
          <a:p>
            <a:pPr>
              <a:defRPr/>
            </a:pPr>
            <a:r>
              <a:rPr lang="en-US" dirty="0" smtClean="0"/>
              <a:t>15</a:t>
            </a:r>
            <a:endParaRPr lang="en-US" dirty="0"/>
          </a:p>
        </p:txBody>
      </p:sp>
      <p:graphicFrame>
        <p:nvGraphicFramePr>
          <p:cNvPr id="7" name="Table 6"/>
          <p:cNvGraphicFramePr>
            <a:graphicFrameLocks noGrp="1"/>
          </p:cNvGraphicFramePr>
          <p:nvPr/>
        </p:nvGraphicFramePr>
        <p:xfrm>
          <a:off x="228600" y="1066800"/>
          <a:ext cx="8001000" cy="5079133"/>
        </p:xfrm>
        <a:graphic>
          <a:graphicData uri="http://schemas.openxmlformats.org/drawingml/2006/table">
            <a:tbl>
              <a:tblPr>
                <a:tableStyleId>{69C7853C-536D-4A76-A0AE-DD22124D55A5}</a:tableStyleId>
              </a:tblPr>
              <a:tblGrid>
                <a:gridCol w="504123"/>
                <a:gridCol w="1405886"/>
                <a:gridCol w="1086729"/>
                <a:gridCol w="1070262"/>
                <a:gridCol w="886000"/>
                <a:gridCol w="1325880"/>
                <a:gridCol w="998913"/>
                <a:gridCol w="723207"/>
              </a:tblGrid>
              <a:tr h="537550">
                <a:tc>
                  <a:txBody>
                    <a:bodyPr/>
                    <a:lstStyle/>
                    <a:p>
                      <a:pPr algn="l" fontAlgn="b"/>
                      <a:r>
                        <a:rPr lang="en-US" sz="1200" u="none" strike="noStrike" dirty="0"/>
                        <a:t>Issue Year </a:t>
                      </a:r>
                      <a:endParaRPr lang="en-US" sz="1200" b="1" i="0" u="none" strike="noStrike" dirty="0">
                        <a:solidFill>
                          <a:schemeClr val="tx1"/>
                        </a:solidFill>
                        <a:latin typeface="Calibri"/>
                      </a:endParaRPr>
                    </a:p>
                  </a:txBody>
                  <a:tcPr marL="5398" marR="5398" marT="5398" marB="0" anchor="b"/>
                </a:tc>
                <a:tc>
                  <a:txBody>
                    <a:bodyPr/>
                    <a:lstStyle/>
                    <a:p>
                      <a:pPr algn="l" fontAlgn="b"/>
                      <a:r>
                        <a:rPr lang="en-US" sz="1200" u="none" strike="noStrike" dirty="0"/>
                        <a:t>Issuer </a:t>
                      </a:r>
                      <a:endParaRPr lang="en-US" sz="1200" b="1" i="0" u="none" strike="noStrike" dirty="0">
                        <a:solidFill>
                          <a:schemeClr val="tx1"/>
                        </a:solidFill>
                        <a:latin typeface="Calibri"/>
                      </a:endParaRPr>
                    </a:p>
                  </a:txBody>
                  <a:tcPr marL="5398" marR="5398" marT="5398" marB="0" anchor="b"/>
                </a:tc>
                <a:tc>
                  <a:txBody>
                    <a:bodyPr/>
                    <a:lstStyle/>
                    <a:p>
                      <a:pPr algn="l" fontAlgn="b"/>
                      <a:r>
                        <a:rPr lang="en-US" sz="1200" u="none" strike="noStrike" dirty="0"/>
                        <a:t>Issuer Country</a:t>
                      </a:r>
                      <a:endParaRPr lang="en-US" sz="1200" b="1" i="0" u="none" strike="noStrike" dirty="0">
                        <a:solidFill>
                          <a:schemeClr val="tx1"/>
                        </a:solidFill>
                        <a:latin typeface="Calibri"/>
                      </a:endParaRPr>
                    </a:p>
                  </a:txBody>
                  <a:tcPr marL="5398" marR="5398" marT="5398" marB="0" anchor="b"/>
                </a:tc>
                <a:tc>
                  <a:txBody>
                    <a:bodyPr/>
                    <a:lstStyle/>
                    <a:p>
                      <a:pPr algn="l" fontAlgn="b"/>
                      <a:r>
                        <a:rPr lang="en-US" sz="1200" u="none" strike="noStrike" dirty="0" smtClean="0"/>
                        <a:t> Issuance </a:t>
                      </a:r>
                      <a:r>
                        <a:rPr lang="en-US" sz="1200" u="none" strike="noStrike" dirty="0"/>
                        <a:t>Currency</a:t>
                      </a:r>
                      <a:endParaRPr lang="en-US" sz="1200" b="1" i="0" u="none" strike="noStrike" dirty="0">
                        <a:solidFill>
                          <a:schemeClr val="tx1"/>
                        </a:solidFill>
                        <a:latin typeface="Calibri"/>
                      </a:endParaRPr>
                    </a:p>
                  </a:txBody>
                  <a:tcPr marL="5398" marR="5398" marT="5398" marB="0" anchor="b"/>
                </a:tc>
                <a:tc>
                  <a:txBody>
                    <a:bodyPr/>
                    <a:lstStyle/>
                    <a:p>
                      <a:pPr algn="l" fontAlgn="b"/>
                      <a:r>
                        <a:rPr lang="en-US" sz="1200" u="none" strike="noStrike" dirty="0"/>
                        <a:t>International/Domestic</a:t>
                      </a:r>
                      <a:endParaRPr lang="en-US" sz="1200" b="1" i="0" u="none" strike="noStrike" dirty="0">
                        <a:solidFill>
                          <a:schemeClr val="tx1"/>
                        </a:solidFill>
                        <a:latin typeface="Calibri"/>
                      </a:endParaRPr>
                    </a:p>
                  </a:txBody>
                  <a:tcPr marL="5398" marR="5398" marT="5398" marB="0" anchor="b"/>
                </a:tc>
                <a:tc>
                  <a:txBody>
                    <a:bodyPr/>
                    <a:lstStyle/>
                    <a:p>
                      <a:pPr algn="l" fontAlgn="b"/>
                      <a:r>
                        <a:rPr lang="en-US" sz="1200" u="none" strike="noStrike" dirty="0"/>
                        <a:t>Structure</a:t>
                      </a:r>
                      <a:endParaRPr lang="en-US" sz="1200" b="1" i="0" u="none" strike="noStrike" dirty="0">
                        <a:solidFill>
                          <a:schemeClr val="tx1"/>
                        </a:solidFill>
                        <a:latin typeface="Calibri"/>
                      </a:endParaRPr>
                    </a:p>
                  </a:txBody>
                  <a:tcPr marL="5398" marR="5398" marT="5398" marB="0" anchor="b"/>
                </a:tc>
                <a:tc>
                  <a:txBody>
                    <a:bodyPr/>
                    <a:lstStyle/>
                    <a:p>
                      <a:pPr algn="l" fontAlgn="b"/>
                      <a:r>
                        <a:rPr lang="en-US" sz="1200" u="none" strike="noStrike" dirty="0"/>
                        <a:t>Amount in USD Mio or Equivalent</a:t>
                      </a:r>
                      <a:endParaRPr lang="en-US" sz="1200" b="1" i="0" u="none" strike="noStrike" dirty="0">
                        <a:solidFill>
                          <a:schemeClr val="tx1"/>
                        </a:solidFill>
                        <a:latin typeface="Calibri"/>
                      </a:endParaRPr>
                    </a:p>
                  </a:txBody>
                  <a:tcPr marL="5398" marR="5398" marT="5398" marB="0" anchor="b"/>
                </a:tc>
                <a:tc>
                  <a:txBody>
                    <a:bodyPr/>
                    <a:lstStyle/>
                    <a:p>
                      <a:pPr algn="l" fontAlgn="b"/>
                      <a:r>
                        <a:rPr lang="en-US" sz="1200" u="none" strike="noStrike" dirty="0" smtClean="0"/>
                        <a:t>Tenor (Months) </a:t>
                      </a:r>
                      <a:endParaRPr lang="en-US" sz="1200" b="1" i="0" u="none" strike="noStrike" dirty="0">
                        <a:solidFill>
                          <a:schemeClr val="tx1"/>
                        </a:solidFill>
                        <a:latin typeface="Calibri"/>
                      </a:endParaRPr>
                    </a:p>
                  </a:txBody>
                  <a:tcPr marL="5398" marR="5398" marT="5398" marB="0" anchor="b"/>
                </a:tc>
              </a:tr>
              <a:tr h="330539">
                <a:tc>
                  <a:txBody>
                    <a:bodyPr/>
                    <a:lstStyle/>
                    <a:p>
                      <a:pPr algn="l" fontAlgn="b"/>
                      <a:r>
                        <a:rPr lang="en-US" sz="1100" u="none" strike="noStrike" dirty="0"/>
                        <a:t>2015</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Emirates Airlines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Arab Emirates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Ijarah</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913</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120</a:t>
                      </a:r>
                      <a:endParaRPr lang="en-US" sz="1100" b="0" i="0" u="none" strike="noStrike" dirty="0">
                        <a:solidFill>
                          <a:srgbClr val="000000"/>
                        </a:solidFill>
                        <a:latin typeface="Calibri"/>
                      </a:endParaRPr>
                    </a:p>
                  </a:txBody>
                  <a:tcPr marL="5398" marR="5398" marT="5398" marB="0" anchor="b"/>
                </a:tc>
              </a:tr>
              <a:tr h="330539">
                <a:tc>
                  <a:txBody>
                    <a:bodyPr/>
                    <a:lstStyle/>
                    <a:p>
                      <a:pPr algn="l" fontAlgn="b"/>
                      <a:r>
                        <a:rPr lang="en-US" sz="1100" u="none" strike="noStrike" dirty="0"/>
                        <a:t>2015</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err="1"/>
                        <a:t>Sharjah</a:t>
                      </a:r>
                      <a:r>
                        <a:rPr lang="en-US" sz="1100" u="none" strike="noStrike" dirty="0"/>
                        <a:t> Islamic Bank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Arab Emirates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Wakalah</a:t>
                      </a:r>
                      <a:r>
                        <a:rPr lang="en-US" sz="1100" u="none" strike="noStrike" dirty="0"/>
                        <a:t>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500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60</a:t>
                      </a:r>
                      <a:endParaRPr lang="en-US" sz="1100" b="0" i="0" u="none" strike="noStrike" dirty="0">
                        <a:solidFill>
                          <a:srgbClr val="000000"/>
                        </a:solidFill>
                        <a:latin typeface="Calibri"/>
                      </a:endParaRPr>
                    </a:p>
                  </a:txBody>
                  <a:tcPr marL="5398" marR="5398" marT="5398" marB="0" anchor="b"/>
                </a:tc>
              </a:tr>
              <a:tr h="330539">
                <a:tc>
                  <a:txBody>
                    <a:bodyPr/>
                    <a:lstStyle/>
                    <a:p>
                      <a:pPr algn="l" fontAlgn="b"/>
                      <a:r>
                        <a:rPr lang="en-US" sz="1100" u="none" strike="noStrike" dirty="0"/>
                        <a:t>2015</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Dubai Islamic Bank</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Arab Emirates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Mudharabah</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smtClean="0"/>
                        <a:t>1,000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smtClean="0"/>
                        <a:t>Perpetual</a:t>
                      </a:r>
                      <a:endParaRPr lang="en-US" sz="1100" b="0" i="0" u="none" strike="noStrike" dirty="0">
                        <a:solidFill>
                          <a:srgbClr val="000000"/>
                        </a:solidFill>
                        <a:latin typeface="+mn-lt"/>
                      </a:endParaRPr>
                    </a:p>
                  </a:txBody>
                  <a:tcPr marL="5398" marR="5398" marT="5398" marB="0" anchor="b"/>
                </a:tc>
              </a:tr>
              <a:tr h="330539">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err="1"/>
                        <a:t>Flydubai</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Arab Emirates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Wakalah</a:t>
                      </a:r>
                      <a:r>
                        <a:rPr lang="en-US" sz="1100" u="none" strike="noStrike" dirty="0"/>
                        <a:t>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500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60</a:t>
                      </a:r>
                      <a:endParaRPr lang="en-US" sz="1100" b="0" i="0" u="none" strike="noStrike" dirty="0">
                        <a:solidFill>
                          <a:srgbClr val="000000"/>
                        </a:solidFill>
                        <a:latin typeface="Calibri"/>
                      </a:endParaRPr>
                    </a:p>
                  </a:txBody>
                  <a:tcPr marL="5398" marR="5398" marT="5398" marB="0" anchor="b"/>
                </a:tc>
              </a:tr>
              <a:tr h="257413">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The Goldman Sachs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States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a:t>International</a:t>
                      </a:r>
                      <a:endParaRPr lang="en-US" sz="1100" b="0" i="0" u="none" strike="noStrike">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Wakalah</a:t>
                      </a:r>
                      <a:r>
                        <a:rPr lang="en-US" sz="1100" u="none" strike="noStrike" dirty="0"/>
                        <a:t>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500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60</a:t>
                      </a:r>
                      <a:endParaRPr lang="en-US" sz="1100" b="0" i="0" u="none" strike="noStrike" dirty="0">
                        <a:solidFill>
                          <a:srgbClr val="000000"/>
                        </a:solidFill>
                        <a:latin typeface="Calibri"/>
                      </a:endParaRPr>
                    </a:p>
                  </a:txBody>
                  <a:tcPr marL="5398" marR="5398" marT="5398" marB="0" anchor="b"/>
                </a:tc>
              </a:tr>
              <a:tr h="330539">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Al </a:t>
                      </a:r>
                      <a:r>
                        <a:rPr lang="en-US" sz="1100" u="none" strike="noStrike" dirty="0" err="1"/>
                        <a:t>Hilal</a:t>
                      </a:r>
                      <a:r>
                        <a:rPr lang="en-US" sz="1100" u="none" strike="noStrike" dirty="0"/>
                        <a:t> Bank</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Arab Emirates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Mudharabah</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500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Perpetual</a:t>
                      </a:r>
                      <a:endParaRPr lang="en-US" sz="1100" b="0" i="0" u="none" strike="noStrike" dirty="0">
                        <a:solidFill>
                          <a:srgbClr val="000000"/>
                        </a:solidFill>
                        <a:latin typeface="Calibri"/>
                      </a:endParaRPr>
                    </a:p>
                  </a:txBody>
                  <a:tcPr marL="5398" marR="5398" marT="5398" marB="0" anchor="b"/>
                </a:tc>
              </a:tr>
              <a:tr h="330539">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err="1"/>
                        <a:t>Kuveyt</a:t>
                      </a:r>
                      <a:r>
                        <a:rPr lang="en-US" sz="1100" u="none" strike="noStrike" dirty="0"/>
                        <a:t> </a:t>
                      </a:r>
                      <a:r>
                        <a:rPr lang="en-US" sz="1100" u="none" strike="noStrike" dirty="0" err="1"/>
                        <a:t>Türk</a:t>
                      </a:r>
                      <a:r>
                        <a:rPr lang="en-US" sz="1100" u="none" strike="noStrike" dirty="0"/>
                        <a:t> Participation Bank</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Turkey</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Hybrid Sukuk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500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60</a:t>
                      </a:r>
                      <a:endParaRPr lang="en-US" sz="1100" b="0" i="0" u="none" strike="noStrike" dirty="0">
                        <a:solidFill>
                          <a:srgbClr val="000000"/>
                        </a:solidFill>
                        <a:latin typeface="Calibri"/>
                      </a:endParaRPr>
                    </a:p>
                  </a:txBody>
                  <a:tcPr marL="5398" marR="5398" marT="5398" marB="0" anchor="b"/>
                </a:tc>
              </a:tr>
              <a:tr h="257413">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err="1"/>
                        <a:t>Banque</a:t>
                      </a:r>
                      <a:r>
                        <a:rPr lang="en-US" sz="1100" u="none" strike="noStrike" dirty="0"/>
                        <a:t> Saudi </a:t>
                      </a:r>
                      <a:r>
                        <a:rPr lang="en-US" sz="1100" u="none" strike="noStrike" dirty="0" err="1"/>
                        <a:t>Fransi</a:t>
                      </a:r>
                      <a:r>
                        <a:rPr lang="en-US" sz="1100" u="none" strike="noStrike" dirty="0"/>
                        <a:t>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Saudi Arabia</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SAR</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Domestic</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Ijarah</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533</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120</a:t>
                      </a:r>
                      <a:endParaRPr lang="en-US" sz="1100" b="0" i="0" u="none" strike="noStrike" dirty="0">
                        <a:solidFill>
                          <a:srgbClr val="000000"/>
                        </a:solidFill>
                        <a:latin typeface="Calibri"/>
                      </a:endParaRPr>
                    </a:p>
                  </a:txBody>
                  <a:tcPr marL="5398" marR="5398" marT="5398" marB="0" anchor="b"/>
                </a:tc>
              </a:tr>
              <a:tr h="163668">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err="1"/>
                        <a:t>Emaar</a:t>
                      </a:r>
                      <a:r>
                        <a:rPr lang="en-US" sz="1100" u="none" strike="noStrike" dirty="0"/>
                        <a:t> Malls Group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Arab Emirates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a:t>International</a:t>
                      </a:r>
                      <a:endParaRPr lang="en-US" sz="1100" b="0" i="0" u="none" strike="noStrike">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Wakalah</a:t>
                      </a:r>
                      <a:r>
                        <a:rPr lang="en-US" sz="1100" u="none" strike="noStrike" dirty="0"/>
                        <a:t>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750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120</a:t>
                      </a:r>
                      <a:endParaRPr lang="en-US" sz="1100" b="0" i="0" u="none" strike="noStrike" dirty="0">
                        <a:solidFill>
                          <a:srgbClr val="000000"/>
                        </a:solidFill>
                        <a:latin typeface="Calibri"/>
                      </a:endParaRPr>
                    </a:p>
                  </a:txBody>
                  <a:tcPr marL="5398" marR="5398" marT="5398" marB="0" anchor="b"/>
                </a:tc>
              </a:tr>
              <a:tr h="167888">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Saudi Telecom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Saudi Arabia</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SAR</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Domestic</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Hybrid Sukuk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smtClean="0"/>
                        <a:t>533</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120</a:t>
                      </a:r>
                      <a:endParaRPr lang="en-US" sz="1100" b="0" i="0" u="none" strike="noStrike" dirty="0">
                        <a:solidFill>
                          <a:srgbClr val="000000"/>
                        </a:solidFill>
                        <a:latin typeface="Calibri"/>
                      </a:endParaRPr>
                    </a:p>
                  </a:txBody>
                  <a:tcPr marL="5398" marR="5398" marT="5398" marB="0" anchor="b"/>
                </a:tc>
              </a:tr>
              <a:tr h="167888">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Saudi Investment Bank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Saudi Arabia</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SAR</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Domestic</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Hybrid Sukuk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smtClean="0"/>
                        <a:t>533</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120</a:t>
                      </a:r>
                      <a:endParaRPr lang="en-US" sz="1100" b="0" i="0" u="none" strike="noStrike" dirty="0">
                        <a:solidFill>
                          <a:srgbClr val="000000"/>
                        </a:solidFill>
                        <a:latin typeface="Calibri"/>
                      </a:endParaRPr>
                    </a:p>
                  </a:txBody>
                  <a:tcPr marL="5398" marR="5398" marT="5398" marB="0" anchor="b"/>
                </a:tc>
              </a:tr>
              <a:tr h="257413">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err="1"/>
                        <a:t>Turkiye</a:t>
                      </a:r>
                      <a:r>
                        <a:rPr lang="en-US" sz="1100" u="none" strike="noStrike" dirty="0"/>
                        <a:t> </a:t>
                      </a:r>
                      <a:r>
                        <a:rPr lang="en-US" sz="1100" u="none" strike="noStrike" dirty="0" err="1"/>
                        <a:t>Finans</a:t>
                      </a:r>
                      <a:r>
                        <a:rPr lang="en-US" sz="1100" u="none" strike="noStrike" dirty="0"/>
                        <a:t>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Turkey</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Murabahah</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500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60</a:t>
                      </a:r>
                      <a:endParaRPr lang="en-US" sz="1100" b="0" i="0" u="none" strike="noStrike" dirty="0">
                        <a:solidFill>
                          <a:srgbClr val="000000"/>
                        </a:solidFill>
                        <a:latin typeface="Calibri"/>
                      </a:endParaRPr>
                    </a:p>
                  </a:txBody>
                  <a:tcPr marL="5398" marR="5398" marT="5398" marB="0" anchor="b"/>
                </a:tc>
              </a:tr>
              <a:tr h="330539">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err="1"/>
                        <a:t>Damac</a:t>
                      </a:r>
                      <a:r>
                        <a:rPr lang="en-US" sz="1100" u="none" strike="noStrike" dirty="0"/>
                        <a:t> Properties </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United Arab Emirates</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USD</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International</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Sukuk Al </a:t>
                      </a:r>
                      <a:r>
                        <a:rPr lang="en-US" sz="1100" u="none" strike="noStrike" dirty="0" err="1"/>
                        <a:t>Ijarah</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650</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60</a:t>
                      </a:r>
                      <a:endParaRPr lang="en-US" sz="1100" b="0" i="0" u="none" strike="noStrike" dirty="0">
                        <a:solidFill>
                          <a:srgbClr val="000000"/>
                        </a:solidFill>
                        <a:latin typeface="Calibri"/>
                      </a:endParaRPr>
                    </a:p>
                  </a:txBody>
                  <a:tcPr marL="5398" marR="5398" marT="5398" marB="0" anchor="b"/>
                </a:tc>
              </a:tr>
              <a:tr h="330539">
                <a:tc>
                  <a:txBody>
                    <a:bodyPr/>
                    <a:lstStyle/>
                    <a:p>
                      <a:pPr algn="l" fontAlgn="b"/>
                      <a:r>
                        <a:rPr lang="en-US" sz="1100" u="none" strike="noStrike" dirty="0"/>
                        <a:t>2014</a:t>
                      </a:r>
                      <a:endParaRPr lang="en-US" sz="1100" b="0" i="0" u="none" strike="noStrike" dirty="0">
                        <a:solidFill>
                          <a:srgbClr val="000000"/>
                        </a:solidFill>
                        <a:latin typeface="Calibri"/>
                      </a:endParaRPr>
                    </a:p>
                  </a:txBody>
                  <a:tcPr marL="5398" marR="5398" marT="5398" marB="0" anchor="b"/>
                </a:tc>
                <a:tc>
                  <a:txBody>
                    <a:bodyPr/>
                    <a:lstStyle/>
                    <a:p>
                      <a:pPr algn="l" fontAlgn="ctr"/>
                      <a:r>
                        <a:rPr lang="en-US" sz="1100" u="none" strike="noStrike" dirty="0"/>
                        <a:t>National </a:t>
                      </a:r>
                      <a:r>
                        <a:rPr lang="en-US" sz="1100" u="none" strike="noStrike" dirty="0" smtClean="0"/>
                        <a:t>Commercial </a:t>
                      </a:r>
                      <a:r>
                        <a:rPr lang="en-US" sz="1100" u="none" strike="noStrike" dirty="0"/>
                        <a:t>Bank</a:t>
                      </a:r>
                      <a:endParaRPr lang="en-US" sz="1100" b="0" i="0" u="none" strike="noStrike" dirty="0">
                        <a:solidFill>
                          <a:srgbClr val="000000"/>
                        </a:solidFill>
                        <a:latin typeface="Calibri"/>
                      </a:endParaRPr>
                    </a:p>
                  </a:txBody>
                  <a:tcPr marL="5398" marR="5398" marT="5398" marB="0" anchor="ctr"/>
                </a:tc>
                <a:tc>
                  <a:txBody>
                    <a:bodyPr/>
                    <a:lstStyle/>
                    <a:p>
                      <a:pPr algn="l" fontAlgn="b"/>
                      <a:r>
                        <a:rPr lang="en-US" sz="1100" u="none" strike="noStrike" dirty="0"/>
                        <a:t>Saudi Arabia</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SAR</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Domestic</a:t>
                      </a:r>
                      <a:endParaRPr lang="en-US" sz="1100" b="0" i="0" u="none" strike="noStrike" dirty="0">
                        <a:solidFill>
                          <a:srgbClr val="000000"/>
                        </a:solidFill>
                        <a:latin typeface="Calibri"/>
                      </a:endParaRPr>
                    </a:p>
                  </a:txBody>
                  <a:tcPr marL="5398" marR="5398" marT="5398" marB="0" anchor="b"/>
                </a:tc>
                <a:tc>
                  <a:txBody>
                    <a:bodyPr/>
                    <a:lstStyle/>
                    <a:p>
                      <a:pPr algn="l" fontAlgn="b"/>
                      <a:r>
                        <a:rPr lang="en-US" sz="1100" u="none" strike="noStrike" dirty="0"/>
                        <a:t>Hybrid Sukuk </a:t>
                      </a:r>
                      <a:endParaRPr lang="en-US" sz="1100" b="0" i="0" u="none" strike="noStrike" dirty="0">
                        <a:solidFill>
                          <a:srgbClr val="000000"/>
                        </a:solidFill>
                        <a:latin typeface="Calibri"/>
                      </a:endParaRPr>
                    </a:p>
                  </a:txBody>
                  <a:tcPr marL="5398" marR="5398" marT="5398" marB="0" anchor="b"/>
                </a:tc>
                <a:tc>
                  <a:txBody>
                    <a:bodyPr/>
                    <a:lstStyle/>
                    <a:p>
                      <a:pPr algn="l" fontAlgn="ctr"/>
                      <a:r>
                        <a:rPr lang="en-US" sz="1100" u="none" strike="noStrike" dirty="0" smtClean="0"/>
                        <a:t>1,300</a:t>
                      </a:r>
                      <a:endParaRPr lang="en-US" sz="1100" b="0" i="0" u="none" strike="noStrike" dirty="0">
                        <a:solidFill>
                          <a:srgbClr val="000000"/>
                        </a:solidFill>
                        <a:latin typeface="Calibri"/>
                      </a:endParaRPr>
                    </a:p>
                  </a:txBody>
                  <a:tcPr marL="5398" marR="5398" marT="5398" marB="0" anchor="ctr"/>
                </a:tc>
                <a:tc>
                  <a:txBody>
                    <a:bodyPr/>
                    <a:lstStyle/>
                    <a:p>
                      <a:pPr algn="l" fontAlgn="b"/>
                      <a:r>
                        <a:rPr lang="en-US" sz="1100" u="none" strike="noStrike" dirty="0"/>
                        <a:t>60</a:t>
                      </a:r>
                      <a:endParaRPr lang="en-US" sz="1100" b="0" i="0" u="none" strike="noStrike" dirty="0">
                        <a:solidFill>
                          <a:srgbClr val="000000"/>
                        </a:solidFill>
                        <a:latin typeface="Calibri"/>
                      </a:endParaRPr>
                    </a:p>
                  </a:txBody>
                  <a:tcPr marL="5398" marR="5398" marT="5398" marB="0" anchor="b"/>
                </a:tc>
              </a:tr>
              <a:tr h="330539">
                <a:tc>
                  <a:txBody>
                    <a:bodyPr/>
                    <a:lstStyle/>
                    <a:p>
                      <a:pPr algn="l" fontAlgn="b"/>
                      <a:r>
                        <a:rPr lang="en-US" sz="1100" b="0" i="0" u="none" strike="noStrike" dirty="0" smtClean="0">
                          <a:solidFill>
                            <a:srgbClr val="000000"/>
                          </a:solidFill>
                          <a:latin typeface="Calibri"/>
                        </a:rPr>
                        <a:t>2013</a:t>
                      </a:r>
                      <a:endParaRPr lang="en-US" sz="1100" b="0" i="0" u="none" strike="noStrike" dirty="0">
                        <a:solidFill>
                          <a:srgbClr val="000000"/>
                        </a:solidFill>
                        <a:latin typeface="Calibri"/>
                      </a:endParaRPr>
                    </a:p>
                  </a:txBody>
                  <a:tcPr marL="5398" marR="5398" marT="5398" marB="0" anchor="b"/>
                </a:tc>
                <a:tc>
                  <a:txBody>
                    <a:bodyPr/>
                    <a:lstStyle/>
                    <a:p>
                      <a:pPr algn="l" fontAlgn="ctr"/>
                      <a:endParaRPr lang="en-US" sz="1100" b="0" i="0" u="none" strike="noStrike" dirty="0" smtClean="0">
                        <a:solidFill>
                          <a:srgbClr val="000000"/>
                        </a:solidFill>
                        <a:latin typeface="+mn-lt"/>
                      </a:endParaRPr>
                    </a:p>
                    <a:p>
                      <a:pPr algn="l" fontAlgn="ctr"/>
                      <a:r>
                        <a:rPr lang="en-US" sz="1100" b="0" i="0" u="none" strike="noStrike" dirty="0" smtClean="0">
                          <a:solidFill>
                            <a:srgbClr val="000000"/>
                          </a:solidFill>
                          <a:latin typeface="+mn-lt"/>
                        </a:rPr>
                        <a:t>GEMS Education</a:t>
                      </a:r>
                    </a:p>
                  </a:txBody>
                  <a:tcPr marL="5398" marR="5398" marT="5398" marB="0" anchor="ctr"/>
                </a:tc>
                <a:tc>
                  <a:txBody>
                    <a:bodyPr/>
                    <a:lstStyle/>
                    <a:p>
                      <a:pPr algn="l" fontAlgn="b"/>
                      <a:r>
                        <a:rPr lang="en-US" sz="1100" b="0" i="0" u="none" strike="noStrike" dirty="0" smtClean="0">
                          <a:solidFill>
                            <a:srgbClr val="000000"/>
                          </a:solidFill>
                          <a:latin typeface="+mn-lt"/>
                        </a:rPr>
                        <a:t>United Arab Emirates</a:t>
                      </a:r>
                    </a:p>
                  </a:txBody>
                  <a:tcPr marL="5398" marR="5398" marT="5398" marB="0" anchor="b"/>
                </a:tc>
                <a:tc>
                  <a:txBody>
                    <a:bodyPr/>
                    <a:lstStyle/>
                    <a:p>
                      <a:pPr algn="l" fontAlgn="b"/>
                      <a:r>
                        <a:rPr lang="en-US" sz="1100" b="0" i="0" u="none" strike="noStrike" dirty="0" smtClean="0">
                          <a:solidFill>
                            <a:srgbClr val="000000"/>
                          </a:solidFill>
                          <a:latin typeface="Calibri"/>
                        </a:rPr>
                        <a:t>USD</a:t>
                      </a:r>
                      <a:endParaRPr lang="en-US" sz="1100" b="0" i="0" u="none" strike="noStrike" dirty="0">
                        <a:solidFill>
                          <a:srgbClr val="000000"/>
                        </a:solidFill>
                        <a:latin typeface="Calibri"/>
                      </a:endParaRPr>
                    </a:p>
                  </a:txBody>
                  <a:tcPr marL="5398" marR="5398" marT="5398"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u="none" strike="noStrike" dirty="0" smtClean="0"/>
                        <a:t>International</a:t>
                      </a:r>
                    </a:p>
                  </a:txBody>
                  <a:tcPr marL="5398" marR="5398" marT="5398"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u="none" strike="noStrike" dirty="0" smtClean="0"/>
                        <a:t>Sukuk Al </a:t>
                      </a:r>
                      <a:r>
                        <a:rPr lang="en-US" sz="1100" u="none" strike="noStrike" dirty="0" err="1" smtClean="0"/>
                        <a:t>Mudharabah</a:t>
                      </a:r>
                      <a:endParaRPr lang="en-US" sz="1100" u="none" strike="noStrike" dirty="0" smtClean="0"/>
                    </a:p>
                  </a:txBody>
                  <a:tcPr marL="5398" marR="5398" marT="5398" marB="0" anchor="b"/>
                </a:tc>
                <a:tc>
                  <a:txBody>
                    <a:bodyPr/>
                    <a:lstStyle/>
                    <a:p>
                      <a:pPr algn="l" fontAlgn="ctr"/>
                      <a:r>
                        <a:rPr lang="en-US" sz="1100" u="none" strike="noStrike" dirty="0" smtClean="0"/>
                        <a:t>200</a:t>
                      </a:r>
                      <a:endParaRPr lang="en-US" sz="1100" b="0" i="0" u="none" strike="noStrike" dirty="0">
                        <a:solidFill>
                          <a:srgbClr val="000000"/>
                        </a:solidFill>
                        <a:latin typeface="Calibri"/>
                      </a:endParaRPr>
                    </a:p>
                  </a:txBody>
                  <a:tcPr marL="5398" marR="5398" marT="5398"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u="none" strike="noStrike" dirty="0" smtClean="0"/>
                        <a:t>Perpetual</a:t>
                      </a:r>
                    </a:p>
                  </a:txBody>
                  <a:tcPr marL="5398" marR="5398" marT="5398" marB="0" anchor="b"/>
                </a:tc>
              </a:tr>
            </a:tbl>
          </a:graphicData>
        </a:graphic>
      </p:graphicFrame>
      <p:sp>
        <p:nvSpPr>
          <p:cNvPr id="9" name="Footer Placeholder 7"/>
          <p:cNvSpPr>
            <a:spLocks noGrp="1"/>
          </p:cNvSpPr>
          <p:nvPr>
            <p:ph type="ftr" sz="quarter" idx="11"/>
          </p:nvPr>
        </p:nvSpPr>
        <p:spPr>
          <a:xfrm>
            <a:off x="2286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6" name="Rectangle 5"/>
          <p:cNvSpPr/>
          <p:nvPr/>
        </p:nvSpPr>
        <p:spPr>
          <a:xfrm>
            <a:off x="0" y="6096000"/>
            <a:ext cx="3200400" cy="246221"/>
          </a:xfrm>
          <a:prstGeom prst="rect">
            <a:avLst/>
          </a:prstGeom>
        </p:spPr>
        <p:txBody>
          <a:bodyPr wrap="square">
            <a:spAutoFit/>
          </a:bodyPr>
          <a:lstStyle/>
          <a:p>
            <a:pPr>
              <a:defRPr/>
            </a:pPr>
            <a:r>
              <a:rPr lang="en-US" sz="1000" dirty="0" smtClean="0">
                <a:solidFill>
                  <a:schemeClr val="accent4">
                    <a:lumMod val="50000"/>
                  </a:schemeClr>
                </a:solidFill>
              </a:rPr>
              <a:t>Source: IIFM Sukuk Database </a:t>
            </a:r>
            <a:endParaRPr lang="en-US" sz="1000"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err="1" smtClean="0">
                <a:solidFill>
                  <a:schemeClr val="tx1"/>
                </a:solidFill>
              </a:rPr>
              <a:t>Emaar</a:t>
            </a:r>
            <a:r>
              <a:rPr lang="en-US" sz="2800" b="1" dirty="0" smtClean="0">
                <a:solidFill>
                  <a:schemeClr val="tx1"/>
                </a:solidFill>
              </a:rPr>
              <a:t> Malls Group Sukuk Transaction Summary</a:t>
            </a:r>
            <a:endParaRPr lang="en-US" sz="2800" b="1" dirty="0">
              <a:solidFill>
                <a:schemeClr val="tx1"/>
              </a:solidFill>
            </a:endParaRPr>
          </a:p>
        </p:txBody>
      </p:sp>
      <p:sp>
        <p:nvSpPr>
          <p:cNvPr id="5" name="Slide Number Placeholder 4"/>
          <p:cNvSpPr>
            <a:spLocks noGrp="1"/>
          </p:cNvSpPr>
          <p:nvPr>
            <p:ph type="sldNum" sz="quarter" idx="12"/>
          </p:nvPr>
        </p:nvSpPr>
        <p:spPr/>
        <p:txBody>
          <a:bodyPr/>
          <a:lstStyle/>
          <a:p>
            <a:pPr>
              <a:defRPr/>
            </a:pPr>
            <a:r>
              <a:rPr lang="en-US" dirty="0" smtClean="0"/>
              <a:t>16</a:t>
            </a:r>
            <a:endParaRPr lang="en-US" dirty="0"/>
          </a:p>
        </p:txBody>
      </p:sp>
      <p:graphicFrame>
        <p:nvGraphicFramePr>
          <p:cNvPr id="6" name="Table 5"/>
          <p:cNvGraphicFramePr>
            <a:graphicFrameLocks noGrp="1"/>
          </p:cNvGraphicFramePr>
          <p:nvPr/>
        </p:nvGraphicFramePr>
        <p:xfrm>
          <a:off x="609601" y="1295400"/>
          <a:ext cx="6934199" cy="3276602"/>
        </p:xfrm>
        <a:graphic>
          <a:graphicData uri="http://schemas.openxmlformats.org/drawingml/2006/table">
            <a:tbl>
              <a:tblPr>
                <a:tableStyleId>{69C7853C-536D-4A76-A0AE-DD22124D55A5}</a:tableStyleId>
              </a:tblPr>
              <a:tblGrid>
                <a:gridCol w="2088776"/>
                <a:gridCol w="4845423"/>
              </a:tblGrid>
              <a:tr h="204118">
                <a:tc>
                  <a:txBody>
                    <a:bodyPr/>
                    <a:lstStyle/>
                    <a:p>
                      <a:pPr marL="0" marR="0" algn="just">
                        <a:lnSpc>
                          <a:spcPct val="110000"/>
                        </a:lnSpc>
                        <a:spcBef>
                          <a:spcPts val="0"/>
                        </a:spcBef>
                        <a:spcAft>
                          <a:spcPts val="0"/>
                        </a:spcAft>
                      </a:pPr>
                      <a:r>
                        <a:rPr lang="en-GB" sz="1200" b="1" kern="1000" dirty="0"/>
                        <a:t>Issuer</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a:t>EMG Sukuk Limited</a:t>
                      </a:r>
                      <a:endParaRPr lang="en-US" sz="1200" b="1">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Obligor</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a:t>Emaar Malls Group LLC (“EMG”)</a:t>
                      </a:r>
                      <a:endParaRPr lang="en-US" sz="1200" b="1">
                        <a:latin typeface="Calibri"/>
                        <a:ea typeface="Calibri"/>
                        <a:cs typeface="Calibri"/>
                      </a:endParaRPr>
                    </a:p>
                  </a:txBody>
                  <a:tcPr marL="68580" marR="68580" marT="0" marB="0"/>
                </a:tc>
              </a:tr>
              <a:tr h="204118">
                <a:tc>
                  <a:txBody>
                    <a:bodyPr/>
                    <a:lstStyle/>
                    <a:p>
                      <a:pPr marL="0" marR="0">
                        <a:lnSpc>
                          <a:spcPct val="110000"/>
                        </a:lnSpc>
                        <a:spcBef>
                          <a:spcPts val="0"/>
                        </a:spcBef>
                        <a:spcAft>
                          <a:spcPts val="0"/>
                        </a:spcAft>
                      </a:pPr>
                      <a:r>
                        <a:rPr lang="en-GB" sz="1200" b="1" kern="1000" dirty="0"/>
                        <a:t>Country of Transaction</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a:t>United Arab Emirates</a:t>
                      </a:r>
                      <a:endParaRPr lang="en-US" sz="1200" b="1">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Issue Type</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a:t>Fixed Rate Trust Certificates</a:t>
                      </a:r>
                      <a:endParaRPr lang="en-US" sz="1200" b="1">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Issue Size</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USD 750 million</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Issue Rating</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Baa2 (Moody’s) / BBB- (S&amp;P)</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Pricing Date</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11 June 2014</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Issue Date</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18 June 2014</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Tenor</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10-year</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Maturity</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18 June 2024</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Profit Rate</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4.564%</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Issue Format</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err="1"/>
                        <a:t>Reg</a:t>
                      </a:r>
                      <a:r>
                        <a:rPr lang="en-GB" sz="1200" b="1" kern="1000" dirty="0"/>
                        <a:t> S only</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Listing</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err="1"/>
                        <a:t>Nasdaq</a:t>
                      </a:r>
                      <a:r>
                        <a:rPr lang="en-GB" sz="1200" b="1" kern="1000" dirty="0"/>
                        <a:t> Dubai</a:t>
                      </a:r>
                      <a:endParaRPr lang="en-US" sz="1200" b="1" dirty="0">
                        <a:latin typeface="Calibri"/>
                        <a:ea typeface="Calibri"/>
                        <a:cs typeface="Calibri"/>
                      </a:endParaRPr>
                    </a:p>
                  </a:txBody>
                  <a:tcPr marL="68580" marR="68580" marT="0" marB="0"/>
                </a:tc>
              </a:tr>
              <a:tr h="204118">
                <a:tc>
                  <a:txBody>
                    <a:bodyPr/>
                    <a:lstStyle/>
                    <a:p>
                      <a:pPr marL="0" marR="0" algn="just">
                        <a:lnSpc>
                          <a:spcPct val="110000"/>
                        </a:lnSpc>
                        <a:spcBef>
                          <a:spcPts val="0"/>
                        </a:spcBef>
                        <a:spcAft>
                          <a:spcPts val="0"/>
                        </a:spcAft>
                      </a:pPr>
                      <a:r>
                        <a:rPr lang="en-GB" sz="1200" b="1" kern="1000" dirty="0"/>
                        <a:t>Governing Law</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English Law and Dubai Law</a:t>
                      </a:r>
                      <a:endParaRPr lang="en-US" sz="1200" b="1" dirty="0">
                        <a:latin typeface="Calibri"/>
                        <a:ea typeface="Calibri"/>
                        <a:cs typeface="Calibri"/>
                      </a:endParaRPr>
                    </a:p>
                  </a:txBody>
                  <a:tcPr marL="68580" marR="68580" marT="0" marB="0"/>
                </a:tc>
              </a:tr>
              <a:tr h="418950">
                <a:tc>
                  <a:txBody>
                    <a:bodyPr/>
                    <a:lstStyle/>
                    <a:p>
                      <a:pPr marL="0" marR="0" algn="just">
                        <a:lnSpc>
                          <a:spcPct val="110000"/>
                        </a:lnSpc>
                        <a:spcBef>
                          <a:spcPts val="0"/>
                        </a:spcBef>
                        <a:spcAft>
                          <a:spcPts val="0"/>
                        </a:spcAft>
                      </a:pPr>
                      <a:r>
                        <a:rPr lang="en-GB" sz="1200" b="1" kern="1000" dirty="0"/>
                        <a:t>Joint Lead Managers</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ADIB, AHB, DIB, ENBD Capital, FGB, </a:t>
                      </a:r>
                      <a:r>
                        <a:rPr lang="en-GB" sz="1200" b="1" kern="1000" dirty="0" err="1"/>
                        <a:t>Mashreq</a:t>
                      </a:r>
                      <a:r>
                        <a:rPr lang="en-GB" sz="1200" b="1" kern="1000" dirty="0"/>
                        <a:t>, Morgan Stanley, NBAD, </a:t>
                      </a:r>
                      <a:r>
                        <a:rPr lang="en-GB" sz="1200" b="1" kern="1000" dirty="0" err="1"/>
                        <a:t>Noor</a:t>
                      </a:r>
                      <a:r>
                        <a:rPr lang="en-GB" sz="1200" b="1" kern="1000" dirty="0"/>
                        <a:t> Bank, Standard Chartered Bank and UNB</a:t>
                      </a:r>
                      <a:endParaRPr lang="en-US" sz="1200" b="1" dirty="0">
                        <a:latin typeface="Calibri"/>
                        <a:ea typeface="Calibri"/>
                        <a:cs typeface="Calibri"/>
                      </a:endParaRPr>
                    </a:p>
                  </a:txBody>
                  <a:tcPr marL="68580" marR="68580" marT="0" marB="0"/>
                </a:tc>
              </a:tr>
            </a:tbl>
          </a:graphicData>
        </a:graphic>
      </p:graphicFrame>
      <p:sp>
        <p:nvSpPr>
          <p:cNvPr id="8" name="Footer Placeholder 3"/>
          <p:cNvSpPr txBox="1">
            <a:spLocks/>
          </p:cNvSpPr>
          <p:nvPr/>
        </p:nvSpPr>
        <p:spPr>
          <a:xfrm>
            <a:off x="533400" y="4724400"/>
            <a:ext cx="7391400" cy="1447800"/>
          </a:xfrm>
          <a:prstGeom prst="rect">
            <a:avLst/>
          </a:prstGeom>
        </p:spPr>
        <p:txBody>
          <a:bodyPr/>
          <a:lstStyle/>
          <a:p>
            <a:r>
              <a:rPr lang="en-GB" sz="1200" dirty="0" err="1" smtClean="0">
                <a:latin typeface="+mn-lt"/>
              </a:rPr>
              <a:t>Emaar</a:t>
            </a:r>
            <a:r>
              <a:rPr lang="en-GB" sz="1200" dirty="0" smtClean="0">
                <a:latin typeface="+mn-lt"/>
              </a:rPr>
              <a:t> Malls Group LLC is a leading owner and operator of shopping malls in Dubai having established some of the most iconic malls and entertainment and lifestyle centres in the UAE which serve as a major attraction to international visitors. The Company’s portfolio of companies comprises of four shopping malls and 31 community shopping centres which are strategically located in key areas of Dubai, benefitting from population growth and increasing tourist attractions. </a:t>
            </a:r>
            <a:r>
              <a:rPr lang="en-GB" sz="1200" dirty="0" err="1" smtClean="0">
                <a:latin typeface="+mn-lt"/>
              </a:rPr>
              <a:t>Emaar</a:t>
            </a:r>
            <a:r>
              <a:rPr lang="en-GB" sz="1200" dirty="0" smtClean="0">
                <a:latin typeface="+mn-lt"/>
              </a:rPr>
              <a:t> Malls is also preparing for a potential initial public offering over the course of 2014 where it will float minimum 15% of its share capital.</a:t>
            </a:r>
            <a:endParaRPr lang="en-US" sz="1200" dirty="0">
              <a:latin typeface="+mn-lt"/>
            </a:endParaRPr>
          </a:p>
        </p:txBody>
      </p:sp>
      <p:sp>
        <p:nvSpPr>
          <p:cNvPr id="7"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err="1" smtClean="0">
                <a:solidFill>
                  <a:schemeClr val="tx1"/>
                </a:solidFill>
              </a:rPr>
              <a:t>Emaar</a:t>
            </a:r>
            <a:r>
              <a:rPr lang="en-US" sz="2800" b="1" dirty="0" smtClean="0">
                <a:solidFill>
                  <a:schemeClr val="tx1"/>
                </a:solidFill>
              </a:rPr>
              <a:t> Malls Group Structure Diagram </a:t>
            </a:r>
            <a:br>
              <a:rPr lang="en-US" sz="2800" b="1" dirty="0" smtClean="0">
                <a:solidFill>
                  <a:schemeClr val="tx1"/>
                </a:solidFill>
              </a:rPr>
            </a:br>
            <a:endParaRPr lang="en-US" sz="2800" b="1" dirty="0">
              <a:solidFill>
                <a:schemeClr val="tx1"/>
              </a:solidFill>
            </a:endParaRPr>
          </a:p>
        </p:txBody>
      </p:sp>
      <p:sp>
        <p:nvSpPr>
          <p:cNvPr id="5" name="Slide Number Placeholder 4"/>
          <p:cNvSpPr>
            <a:spLocks noGrp="1"/>
          </p:cNvSpPr>
          <p:nvPr>
            <p:ph type="sldNum" sz="quarter" idx="12"/>
          </p:nvPr>
        </p:nvSpPr>
        <p:spPr/>
        <p:txBody>
          <a:bodyPr/>
          <a:lstStyle/>
          <a:p>
            <a:pPr>
              <a:defRPr/>
            </a:pPr>
            <a:r>
              <a:rPr lang="en-US" dirty="0" smtClean="0"/>
              <a:t>16</a:t>
            </a:r>
            <a:endParaRPr lang="en-US" dirty="0"/>
          </a:p>
        </p:txBody>
      </p:sp>
      <p:sp>
        <p:nvSpPr>
          <p:cNvPr id="53291" name="Rectangle 4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53249" name="Canvas 5"/>
          <p:cNvGrpSpPr>
            <a:grpSpLocks/>
          </p:cNvGrpSpPr>
          <p:nvPr/>
        </p:nvGrpSpPr>
        <p:grpSpPr bwMode="auto">
          <a:xfrm>
            <a:off x="381000" y="1371600"/>
            <a:ext cx="8001000" cy="4527550"/>
            <a:chOff x="0" y="0"/>
            <a:chExt cx="55867" cy="34613"/>
          </a:xfrm>
        </p:grpSpPr>
        <p:sp>
          <p:nvSpPr>
            <p:cNvPr id="53290" name="AutoShape 42"/>
            <p:cNvSpPr>
              <a:spLocks noChangeAspect="1" noChangeArrowheads="1"/>
            </p:cNvSpPr>
            <p:nvPr/>
          </p:nvSpPr>
          <p:spPr bwMode="auto">
            <a:xfrm>
              <a:off x="0" y="0"/>
              <a:ext cx="55867" cy="34613"/>
            </a:xfrm>
            <a:prstGeom prst="rect">
              <a:avLst/>
            </a:prstGeom>
            <a:noFill/>
          </p:spPr>
          <p:txBody>
            <a:bodyPr vert="horz" wrap="square" lIns="91440" tIns="45720" rIns="91440" bIns="45720" numCol="1" anchor="t" anchorCtr="0" compatLnSpc="1">
              <a:prstTxWarp prst="textNoShape">
                <a:avLst/>
              </a:prstTxWarp>
            </a:bodyPr>
            <a:lstStyle/>
            <a:p>
              <a:endParaRPr lang="en-US" sz="1100"/>
            </a:p>
          </p:txBody>
        </p:sp>
        <p:grpSp>
          <p:nvGrpSpPr>
            <p:cNvPr id="6" name="Group 126"/>
            <p:cNvGrpSpPr>
              <a:grpSpLocks/>
            </p:cNvGrpSpPr>
            <p:nvPr/>
          </p:nvGrpSpPr>
          <p:grpSpPr bwMode="auto">
            <a:xfrm>
              <a:off x="0" y="1384"/>
              <a:ext cx="55867" cy="31978"/>
              <a:chOff x="0" y="0"/>
              <a:chExt cx="59160" cy="35076"/>
            </a:xfrm>
          </p:grpSpPr>
          <p:sp>
            <p:nvSpPr>
              <p:cNvPr id="3" name="Straight Connector 165"/>
              <p:cNvSpPr>
                <a:spLocks noChangeShapeType="1"/>
              </p:cNvSpPr>
              <p:nvPr/>
            </p:nvSpPr>
            <p:spPr bwMode="auto">
              <a:xfrm>
                <a:off x="12384" y="16308"/>
                <a:ext cx="5683"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7" name="Elbow Connector 127"/>
              <p:cNvSpPr>
                <a:spLocks noChangeShapeType="1"/>
              </p:cNvSpPr>
              <p:nvPr/>
            </p:nvSpPr>
            <p:spPr bwMode="auto">
              <a:xfrm rot="16200000" flipH="1">
                <a:off x="25032" y="16854"/>
                <a:ext cx="12098" cy="17125"/>
              </a:xfrm>
              <a:prstGeom prst="bentConnector2">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1100"/>
              </a:p>
            </p:txBody>
          </p:sp>
          <p:sp>
            <p:nvSpPr>
              <p:cNvPr id="8" name="Straight Connector 128"/>
              <p:cNvSpPr>
                <a:spLocks noChangeShapeType="1"/>
              </p:cNvSpPr>
              <p:nvPr/>
            </p:nvSpPr>
            <p:spPr bwMode="auto">
              <a:xfrm>
                <a:off x="42627" y="5846"/>
                <a:ext cx="18" cy="1046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9" name="Straight Arrow Connector 129"/>
              <p:cNvSpPr>
                <a:spLocks noChangeShapeType="1"/>
              </p:cNvSpPr>
              <p:nvPr/>
            </p:nvSpPr>
            <p:spPr bwMode="auto">
              <a:xfrm>
                <a:off x="25481" y="4615"/>
                <a:ext cx="0" cy="11367"/>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10" name="Straight Connector 130"/>
              <p:cNvSpPr>
                <a:spLocks noChangeShapeType="1"/>
              </p:cNvSpPr>
              <p:nvPr/>
            </p:nvSpPr>
            <p:spPr bwMode="auto">
              <a:xfrm>
                <a:off x="12396" y="4615"/>
                <a:ext cx="0" cy="11693"/>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53284" name="Rectangle 131"/>
              <p:cNvSpPr>
                <a:spLocks noChangeArrowheads="1"/>
              </p:cNvSpPr>
              <p:nvPr/>
            </p:nvSpPr>
            <p:spPr bwMode="auto">
              <a:xfrm>
                <a:off x="18726" y="1230"/>
                <a:ext cx="10128" cy="3378"/>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Emaar Malls as Servicing Agent</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83" name="Rectangle 132"/>
              <p:cNvSpPr>
                <a:spLocks noChangeArrowheads="1"/>
              </p:cNvSpPr>
              <p:nvPr/>
            </p:nvSpPr>
            <p:spPr bwMode="auto">
              <a:xfrm>
                <a:off x="3738" y="0"/>
                <a:ext cx="10129" cy="4484"/>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Emaar Malls as seller of Wakala Assets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82" name="Rectangle 133"/>
              <p:cNvSpPr>
                <a:spLocks noChangeArrowheads="1"/>
              </p:cNvSpPr>
              <p:nvPr/>
            </p:nvSpPr>
            <p:spPr bwMode="auto">
              <a:xfrm>
                <a:off x="37485" y="0"/>
                <a:ext cx="10128" cy="5715"/>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Emaar Malls as purchaser of Wakala Assets</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(Obligor)</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81" name="Rectangle 134"/>
              <p:cNvSpPr>
                <a:spLocks noChangeArrowheads="1"/>
              </p:cNvSpPr>
              <p:nvPr/>
            </p:nvSpPr>
            <p:spPr bwMode="auto">
              <a:xfrm>
                <a:off x="17972" y="15982"/>
                <a:ext cx="9093" cy="3378"/>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Issuer and Trustee</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80" name="Rounded Rectangle 135"/>
              <p:cNvSpPr>
                <a:spLocks noChangeArrowheads="1"/>
              </p:cNvSpPr>
              <p:nvPr/>
            </p:nvSpPr>
            <p:spPr bwMode="auto">
              <a:xfrm>
                <a:off x="6607" y="10334"/>
                <a:ext cx="11358" cy="3744"/>
              </a:xfrm>
              <a:prstGeom prst="roundRect">
                <a:avLst>
                  <a:gd name="adj" fmla="val 16667"/>
                </a:avLst>
              </a:prstGeom>
              <a:solidFill>
                <a:srgbClr val="FFFFFF"/>
              </a:solidFill>
              <a:ln w="127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Sale and Purchase Agreement</a:t>
                </a: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53279" name="Rounded Rectangle 136"/>
              <p:cNvSpPr>
                <a:spLocks noChangeArrowheads="1"/>
              </p:cNvSpPr>
              <p:nvPr/>
            </p:nvSpPr>
            <p:spPr bwMode="auto">
              <a:xfrm>
                <a:off x="23439" y="10334"/>
                <a:ext cx="11358" cy="3744"/>
              </a:xfrm>
              <a:prstGeom prst="roundRect">
                <a:avLst>
                  <a:gd name="adj" fmla="val 16667"/>
                </a:avLst>
              </a:prstGeom>
              <a:solidFill>
                <a:srgbClr val="FFFFFF"/>
              </a:solidFill>
              <a:ln w="127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Service Agency Agreement</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78" name="Rounded Rectangle 137"/>
              <p:cNvSpPr>
                <a:spLocks noChangeArrowheads="1"/>
              </p:cNvSpPr>
              <p:nvPr/>
            </p:nvSpPr>
            <p:spPr bwMode="auto">
              <a:xfrm>
                <a:off x="36959" y="9653"/>
                <a:ext cx="11352" cy="5039"/>
              </a:xfrm>
              <a:prstGeom prst="roundRect">
                <a:avLst>
                  <a:gd name="adj" fmla="val 16667"/>
                </a:avLst>
              </a:prstGeom>
              <a:solidFill>
                <a:srgbClr val="FFFFFF"/>
              </a:solidFill>
              <a:ln w="127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Purchase Undertaking/Sale Undertaking</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77" name="Rounded Rectangle 138"/>
              <p:cNvSpPr>
                <a:spLocks noChangeArrowheads="1"/>
              </p:cNvSpPr>
              <p:nvPr/>
            </p:nvSpPr>
            <p:spPr bwMode="auto">
              <a:xfrm>
                <a:off x="16923" y="24974"/>
                <a:ext cx="11370" cy="3964"/>
              </a:xfrm>
              <a:prstGeom prst="roundRect">
                <a:avLst>
                  <a:gd name="adj" fmla="val 16667"/>
                </a:avLst>
              </a:prstGeom>
              <a:solidFill>
                <a:srgbClr val="FFFFFF"/>
              </a:solidFill>
              <a:ln w="127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Declaration of Trust</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76" name="Rectangle 139"/>
              <p:cNvSpPr>
                <a:spLocks noChangeArrowheads="1"/>
              </p:cNvSpPr>
              <p:nvPr/>
            </p:nvSpPr>
            <p:spPr bwMode="auto">
              <a:xfrm>
                <a:off x="39643" y="30361"/>
                <a:ext cx="10128" cy="2209"/>
              </a:xfrm>
              <a:prstGeom prst="rect">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Certificateholders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75" name="TextBox 19"/>
              <p:cNvSpPr txBox="1">
                <a:spLocks noChangeArrowheads="1"/>
              </p:cNvSpPr>
              <p:nvPr/>
            </p:nvSpPr>
            <p:spPr bwMode="auto">
              <a:xfrm>
                <a:off x="3205" y="29553"/>
                <a:ext cx="5505" cy="20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Legend:</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74" name="TextBox 20"/>
              <p:cNvSpPr txBox="1">
                <a:spLocks noChangeArrowheads="1"/>
              </p:cNvSpPr>
              <p:nvPr/>
            </p:nvSpPr>
            <p:spPr bwMode="auto">
              <a:xfrm>
                <a:off x="8252" y="31027"/>
                <a:ext cx="7449" cy="20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cash flows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73" name="TextBox 22"/>
              <p:cNvSpPr txBox="1">
                <a:spLocks noChangeArrowheads="1"/>
              </p:cNvSpPr>
              <p:nvPr/>
            </p:nvSpPr>
            <p:spPr bwMode="auto">
              <a:xfrm>
                <a:off x="8252" y="32993"/>
                <a:ext cx="14002" cy="20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agreement/asset transfer</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21" name="Straight Connector 143"/>
              <p:cNvSpPr>
                <a:spLocks noChangeShapeType="1"/>
              </p:cNvSpPr>
              <p:nvPr/>
            </p:nvSpPr>
            <p:spPr bwMode="auto">
              <a:xfrm>
                <a:off x="3738" y="32199"/>
                <a:ext cx="4609" cy="0"/>
              </a:xfrm>
              <a:prstGeom prst="line">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22" name="Straight Connector 144"/>
              <p:cNvSpPr>
                <a:spLocks noChangeShapeType="1"/>
              </p:cNvSpPr>
              <p:nvPr/>
            </p:nvSpPr>
            <p:spPr bwMode="auto">
              <a:xfrm>
                <a:off x="3738" y="34071"/>
                <a:ext cx="4609" cy="0"/>
              </a:xfrm>
              <a:prstGeom prst="line">
                <a:avLst/>
              </a:pr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53270" name="TextBox 26"/>
              <p:cNvSpPr txBox="1">
                <a:spLocks noChangeArrowheads="1"/>
              </p:cNvSpPr>
              <p:nvPr/>
            </p:nvSpPr>
            <p:spPr bwMode="auto">
              <a:xfrm>
                <a:off x="0" y="10233"/>
                <a:ext cx="45310" cy="29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Wakala</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Assets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69" name="TextBox 27"/>
              <p:cNvSpPr txBox="1">
                <a:spLocks noChangeArrowheads="1"/>
              </p:cNvSpPr>
              <p:nvPr/>
            </p:nvSpPr>
            <p:spPr bwMode="auto">
              <a:xfrm>
                <a:off x="5291" y="7621"/>
                <a:ext cx="5588" cy="19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Proceeds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68" name="TextBox 28"/>
              <p:cNvSpPr txBox="1">
                <a:spLocks noChangeArrowheads="1"/>
              </p:cNvSpPr>
              <p:nvPr/>
            </p:nvSpPr>
            <p:spPr bwMode="auto">
              <a:xfrm>
                <a:off x="33794" y="23038"/>
                <a:ext cx="6280" cy="193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Certificates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67" name="TextBox 29"/>
              <p:cNvSpPr txBox="1">
                <a:spLocks noChangeArrowheads="1"/>
              </p:cNvSpPr>
              <p:nvPr/>
            </p:nvSpPr>
            <p:spPr bwMode="auto">
              <a:xfrm>
                <a:off x="13590" y="6993"/>
                <a:ext cx="9753" cy="29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Revenues from</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Wakala Assets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66" name="TextBox 30"/>
              <p:cNvSpPr txBox="1">
                <a:spLocks noChangeArrowheads="1"/>
              </p:cNvSpPr>
              <p:nvPr/>
            </p:nvSpPr>
            <p:spPr bwMode="auto">
              <a:xfrm>
                <a:off x="39722" y="18890"/>
                <a:ext cx="5588" cy="19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Proceeds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65" name="TextBox 31"/>
              <p:cNvSpPr txBox="1">
                <a:spLocks noChangeArrowheads="1"/>
              </p:cNvSpPr>
              <p:nvPr/>
            </p:nvSpPr>
            <p:spPr bwMode="auto">
              <a:xfrm>
                <a:off x="50059" y="4949"/>
                <a:ext cx="9101" cy="50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Payment</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of</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Exercise</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Price</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53264" name="TextBox 32"/>
              <p:cNvSpPr txBox="1">
                <a:spLocks noChangeArrowheads="1"/>
              </p:cNvSpPr>
              <p:nvPr/>
            </p:nvSpPr>
            <p:spPr bwMode="auto">
              <a:xfrm>
                <a:off x="46247" y="20270"/>
                <a:ext cx="9674" cy="807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Periodic</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Distribution</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Amounts</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and</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Dissolution</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Distribution</a:t>
                </a:r>
                <a:b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br>
                <a:r>
                  <a:rPr kumimoji="0" lang="en-GB" sz="11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Amounts</a:t>
                </a:r>
                <a:endParaRPr kumimoji="0" lang="en-GB" sz="1100" b="0" i="0" u="none" strike="noStrike" cap="none" normalizeH="0" baseline="0" smtClean="0">
                  <a:ln>
                    <a:noFill/>
                  </a:ln>
                  <a:solidFill>
                    <a:schemeClr val="tx1"/>
                  </a:solidFill>
                  <a:effectLst/>
                  <a:latin typeface="Arial" pitchFamily="34" charset="0"/>
                  <a:cs typeface="Arial" pitchFamily="34" charset="0"/>
                </a:endParaRPr>
              </a:p>
            </p:txBody>
          </p:sp>
          <p:sp>
            <p:nvSpPr>
              <p:cNvPr id="30" name="Straight Connector 152"/>
              <p:cNvSpPr>
                <a:spLocks noChangeShapeType="1"/>
              </p:cNvSpPr>
              <p:nvPr/>
            </p:nvSpPr>
            <p:spPr bwMode="auto">
              <a:xfrm>
                <a:off x="4828" y="4615"/>
                <a:ext cx="0" cy="1480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31" name="Straight Arrow Connector 153"/>
              <p:cNvSpPr>
                <a:spLocks noChangeShapeType="1"/>
              </p:cNvSpPr>
              <p:nvPr/>
            </p:nvSpPr>
            <p:spPr bwMode="auto">
              <a:xfrm>
                <a:off x="4828" y="19419"/>
                <a:ext cx="13145"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1100"/>
              </a:p>
            </p:txBody>
          </p:sp>
          <p:sp>
            <p:nvSpPr>
              <p:cNvPr id="32" name="Straight Arrow Connector 154"/>
              <p:cNvSpPr>
                <a:spLocks noChangeShapeType="1"/>
              </p:cNvSpPr>
              <p:nvPr/>
            </p:nvSpPr>
            <p:spPr bwMode="auto">
              <a:xfrm>
                <a:off x="5677" y="17675"/>
                <a:ext cx="12296" cy="0"/>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33" name="Straight Connector 155"/>
              <p:cNvSpPr>
                <a:spLocks noChangeShapeType="1"/>
              </p:cNvSpPr>
              <p:nvPr/>
            </p:nvSpPr>
            <p:spPr bwMode="auto">
              <a:xfrm>
                <a:off x="5677" y="4615"/>
                <a:ext cx="0" cy="13060"/>
              </a:xfrm>
              <a:prstGeom prst="line">
                <a:avLst/>
              </a:prstGeom>
              <a:noFill/>
              <a:ln w="9525">
                <a:solidFill>
                  <a:srgbClr val="000000"/>
                </a:solidFill>
                <a:prstDash val="dash"/>
                <a:round/>
                <a:headEnd type="triangle" w="med" len="med"/>
                <a:tailEnd/>
              </a:ln>
            </p:spPr>
            <p:txBody>
              <a:bodyPr vert="horz" wrap="square" lIns="91440" tIns="45720" rIns="91440" bIns="45720" numCol="1" anchor="t" anchorCtr="0" compatLnSpc="1">
                <a:prstTxWarp prst="textNoShape">
                  <a:avLst/>
                </a:prstTxWarp>
              </a:bodyPr>
              <a:lstStyle/>
              <a:p>
                <a:endParaRPr lang="en-US" sz="1100"/>
              </a:p>
            </p:txBody>
          </p:sp>
          <p:sp>
            <p:nvSpPr>
              <p:cNvPr id="34" name="Straight Connector 156"/>
              <p:cNvSpPr>
                <a:spLocks noChangeShapeType="1"/>
              </p:cNvSpPr>
              <p:nvPr/>
            </p:nvSpPr>
            <p:spPr bwMode="auto">
              <a:xfrm>
                <a:off x="27064" y="16308"/>
                <a:ext cx="15581"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35" name="Straight Arrow Connector 157"/>
              <p:cNvSpPr>
                <a:spLocks noChangeShapeType="1"/>
              </p:cNvSpPr>
              <p:nvPr/>
            </p:nvSpPr>
            <p:spPr bwMode="auto">
              <a:xfrm>
                <a:off x="21333" y="4615"/>
                <a:ext cx="0" cy="11367"/>
              </a:xfrm>
              <a:prstGeom prst="straightConnector1">
                <a:avLst/>
              </a:prstGeom>
              <a:noFill/>
              <a:ln w="9525">
                <a:solidFill>
                  <a:srgbClr val="000000"/>
                </a:solidFill>
                <a:prstDash val="dash"/>
                <a:round/>
                <a:headEnd/>
                <a:tailEnd type="triangle" w="med" len="med"/>
              </a:ln>
            </p:spPr>
            <p:txBody>
              <a:bodyPr vert="horz" wrap="square" lIns="91440" tIns="45720" rIns="91440" bIns="45720" numCol="1" anchor="t" anchorCtr="0" compatLnSpc="1">
                <a:prstTxWarp prst="textNoShape">
                  <a:avLst/>
                </a:prstTxWarp>
              </a:bodyPr>
              <a:lstStyle/>
              <a:p>
                <a:endParaRPr lang="en-US" sz="1100"/>
              </a:p>
            </p:txBody>
          </p:sp>
          <p:sp>
            <p:nvSpPr>
              <p:cNvPr id="36" name="Elbow Connector 158"/>
              <p:cNvSpPr>
                <a:spLocks noChangeShapeType="1"/>
              </p:cNvSpPr>
              <p:nvPr/>
            </p:nvSpPr>
            <p:spPr bwMode="auto">
              <a:xfrm flipH="1">
                <a:off x="27064" y="2451"/>
                <a:ext cx="20550" cy="14752"/>
              </a:xfrm>
              <a:prstGeom prst="bentConnector3">
                <a:avLst>
                  <a:gd name="adj1" fmla="val -11125"/>
                </a:avLst>
              </a:prstGeom>
              <a:noFill/>
              <a:ln w="9525">
                <a:solidFill>
                  <a:srgbClr val="000000"/>
                </a:solidFill>
                <a:prstDash val="dash"/>
                <a:miter lim="800000"/>
                <a:headEnd/>
                <a:tailEnd type="triangle" w="med" len="med"/>
              </a:ln>
            </p:spPr>
            <p:txBody>
              <a:bodyPr vert="horz" wrap="square" lIns="91440" tIns="45720" rIns="91440" bIns="45720" numCol="1" anchor="t" anchorCtr="0" compatLnSpc="1">
                <a:prstTxWarp prst="textNoShape">
                  <a:avLst/>
                </a:prstTxWarp>
              </a:bodyPr>
              <a:lstStyle/>
              <a:p>
                <a:endParaRPr lang="en-US" sz="1100"/>
              </a:p>
            </p:txBody>
          </p:sp>
          <p:sp>
            <p:nvSpPr>
              <p:cNvPr id="37" name="Straight Connector 159"/>
              <p:cNvSpPr>
                <a:spLocks noChangeShapeType="1"/>
              </p:cNvSpPr>
              <p:nvPr/>
            </p:nvSpPr>
            <p:spPr bwMode="auto">
              <a:xfrm>
                <a:off x="27064" y="19324"/>
                <a:ext cx="1292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38" name="Straight Arrow Connector 160"/>
              <p:cNvSpPr>
                <a:spLocks noChangeShapeType="1"/>
              </p:cNvSpPr>
              <p:nvPr/>
            </p:nvSpPr>
            <p:spPr bwMode="auto">
              <a:xfrm>
                <a:off x="39990" y="19324"/>
                <a:ext cx="84" cy="110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1100"/>
              </a:p>
            </p:txBody>
          </p:sp>
          <p:sp>
            <p:nvSpPr>
              <p:cNvPr id="39" name="Straight Arrow Connector 161"/>
              <p:cNvSpPr>
                <a:spLocks noChangeShapeType="1"/>
              </p:cNvSpPr>
              <p:nvPr/>
            </p:nvSpPr>
            <p:spPr bwMode="auto">
              <a:xfrm>
                <a:off x="44645" y="18785"/>
                <a:ext cx="62" cy="11576"/>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40" name="Straight Arrow Connector 162"/>
              <p:cNvSpPr>
                <a:spLocks noChangeShapeType="1"/>
              </p:cNvSpPr>
              <p:nvPr/>
            </p:nvSpPr>
            <p:spPr bwMode="auto">
              <a:xfrm>
                <a:off x="27064" y="18785"/>
                <a:ext cx="17581" cy="0"/>
              </a:xfrm>
              <a:prstGeom prst="straightConnector1">
                <a:avLst/>
              </a:prstGeom>
              <a:noFill/>
              <a:ln w="9525">
                <a:solidFill>
                  <a:srgbClr val="000000"/>
                </a:solidFill>
                <a:prstDash val="dash"/>
                <a:round/>
                <a:headEnd type="triangle" w="med" len="med"/>
                <a:tailEnd/>
              </a:ln>
            </p:spPr>
            <p:txBody>
              <a:bodyPr vert="horz" wrap="square" lIns="91440" tIns="45720" rIns="91440" bIns="45720" numCol="1" anchor="t" anchorCtr="0" compatLnSpc="1">
                <a:prstTxWarp prst="textNoShape">
                  <a:avLst/>
                </a:prstTxWarp>
              </a:bodyPr>
              <a:lstStyle/>
              <a:p>
                <a:endParaRPr lang="en-US" sz="1100"/>
              </a:p>
            </p:txBody>
          </p:sp>
          <p:sp>
            <p:nvSpPr>
              <p:cNvPr id="41" name="Straight Arrow Connector 163"/>
              <p:cNvSpPr>
                <a:spLocks noChangeShapeType="1"/>
              </p:cNvSpPr>
              <p:nvPr/>
            </p:nvSpPr>
            <p:spPr bwMode="auto">
              <a:xfrm>
                <a:off x="27064" y="17984"/>
                <a:ext cx="19183" cy="0"/>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sz="1100"/>
              </a:p>
            </p:txBody>
          </p:sp>
          <p:sp>
            <p:nvSpPr>
              <p:cNvPr id="42" name="Straight Arrow Connector 164"/>
              <p:cNvSpPr>
                <a:spLocks noChangeShapeType="1"/>
              </p:cNvSpPr>
              <p:nvPr/>
            </p:nvSpPr>
            <p:spPr bwMode="auto">
              <a:xfrm>
                <a:off x="46247" y="17984"/>
                <a:ext cx="0" cy="12377"/>
              </a:xfrm>
              <a:prstGeom prst="straightConnector1">
                <a:avLst/>
              </a:prstGeom>
              <a:noFill/>
              <a:ln w="9525">
                <a:solidFill>
                  <a:srgbClr val="000000"/>
                </a:solidFill>
                <a:prstDash val="dash"/>
                <a:round/>
                <a:headEnd/>
                <a:tailEnd type="triangle" w="med" len="med"/>
              </a:ln>
            </p:spPr>
            <p:txBody>
              <a:bodyPr vert="horz" wrap="square" lIns="91440" tIns="45720" rIns="91440" bIns="45720" numCol="1" anchor="t" anchorCtr="0" compatLnSpc="1">
                <a:prstTxWarp prst="textNoShape">
                  <a:avLst/>
                </a:prstTxWarp>
              </a:bodyPr>
              <a:lstStyle/>
              <a:p>
                <a:endParaRPr lang="en-US" sz="1100"/>
              </a:p>
            </p:txBody>
          </p:sp>
        </p:grpSp>
      </p:grpSp>
      <p:sp>
        <p:nvSpPr>
          <p:cNvPr id="48"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6172200" cy="868362"/>
          </a:xfrm>
        </p:spPr>
        <p:txBody>
          <a:bodyPr/>
          <a:lstStyle/>
          <a:p>
            <a:r>
              <a:rPr lang="en-US" sz="2800" b="1" dirty="0" smtClean="0">
                <a:solidFill>
                  <a:schemeClr val="tx1"/>
                </a:solidFill>
              </a:rPr>
              <a:t>GEMS </a:t>
            </a:r>
            <a:r>
              <a:rPr lang="en-US" sz="2800" b="1" dirty="0" smtClean="0">
                <a:solidFill>
                  <a:schemeClr val="tx1"/>
                </a:solidFill>
              </a:rPr>
              <a:t>MEA Sukuk Transaction Summary</a:t>
            </a:r>
            <a:endParaRPr lang="en-US" sz="2800" dirty="0"/>
          </a:p>
        </p:txBody>
      </p:sp>
      <p:sp>
        <p:nvSpPr>
          <p:cNvPr id="5" name="Slide Number Placeholder 4"/>
          <p:cNvSpPr>
            <a:spLocks noGrp="1"/>
          </p:cNvSpPr>
          <p:nvPr>
            <p:ph type="sldNum" sz="quarter" idx="12"/>
          </p:nvPr>
        </p:nvSpPr>
        <p:spPr/>
        <p:txBody>
          <a:bodyPr/>
          <a:lstStyle/>
          <a:p>
            <a:pPr>
              <a:defRPr/>
            </a:pPr>
            <a:r>
              <a:rPr lang="en-US" dirty="0" smtClean="0"/>
              <a:t>18</a:t>
            </a:r>
            <a:endParaRPr lang="en-US" dirty="0"/>
          </a:p>
        </p:txBody>
      </p:sp>
      <p:graphicFrame>
        <p:nvGraphicFramePr>
          <p:cNvPr id="6" name="Table 5"/>
          <p:cNvGraphicFramePr>
            <a:graphicFrameLocks noGrp="1"/>
          </p:cNvGraphicFramePr>
          <p:nvPr/>
        </p:nvGraphicFramePr>
        <p:xfrm>
          <a:off x="228600" y="838200"/>
          <a:ext cx="6934200" cy="4052997"/>
        </p:xfrm>
        <a:graphic>
          <a:graphicData uri="http://schemas.openxmlformats.org/drawingml/2006/table">
            <a:tbl>
              <a:tblPr>
                <a:tableStyleId>{69C7853C-536D-4A76-A0AE-DD22124D55A5}</a:tableStyleId>
              </a:tblPr>
              <a:tblGrid>
                <a:gridCol w="1750645"/>
                <a:gridCol w="5183555"/>
              </a:tblGrid>
              <a:tr h="192181">
                <a:tc>
                  <a:txBody>
                    <a:bodyPr/>
                    <a:lstStyle/>
                    <a:p>
                      <a:pPr marL="0" marR="0" algn="just">
                        <a:lnSpc>
                          <a:spcPct val="115000"/>
                        </a:lnSpc>
                        <a:spcBef>
                          <a:spcPts val="0"/>
                        </a:spcBef>
                        <a:spcAft>
                          <a:spcPts val="600"/>
                        </a:spcAft>
                      </a:pPr>
                      <a:r>
                        <a:rPr lang="en-GB" sz="1100" b="1" dirty="0"/>
                        <a:t>Issuer</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GB" sz="1100" b="1"/>
                        <a:t>GEMS MEA Sukuk Limited </a:t>
                      </a:r>
                      <a:endParaRPr lang="en-US" sz="1100" b="1">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Issue Rating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Not Rated </a:t>
                      </a:r>
                      <a:endParaRPr lang="en-US" sz="1100" b="1" dirty="0">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Status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Unsecured and subordinated </a:t>
                      </a:r>
                      <a:endParaRPr lang="en-US" sz="1100" b="1" dirty="0">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Format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a:t>Regulation S </a:t>
                      </a:r>
                      <a:endParaRPr lang="en-US" sz="1100" b="1">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Pricing Date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GB" sz="1100" b="1"/>
                        <a:t>14</a:t>
                      </a:r>
                      <a:r>
                        <a:rPr lang="en-GB" sz="1100" b="1" baseline="30000"/>
                        <a:t>th</a:t>
                      </a:r>
                      <a:r>
                        <a:rPr lang="en-GB" sz="1100" b="1"/>
                        <a:t> November 2013 </a:t>
                      </a:r>
                      <a:endParaRPr lang="en-US" sz="1100" b="1">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GB" sz="1100" b="1" dirty="0"/>
                        <a:t>Settlement Date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GB" sz="1100" b="1"/>
                        <a:t>21</a:t>
                      </a:r>
                      <a:r>
                        <a:rPr lang="en-GB" sz="1100" b="1" baseline="30000"/>
                        <a:t>st</a:t>
                      </a:r>
                      <a:r>
                        <a:rPr lang="en-GB" sz="1100" b="1"/>
                        <a:t> November 2013 </a:t>
                      </a:r>
                      <a:endParaRPr lang="en-US" sz="1100" b="1">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GB" sz="1100" b="1"/>
                        <a:t>Issue Size </a:t>
                      </a:r>
                      <a:endParaRPr lang="en-US" sz="1100" b="1">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GB" sz="1100" b="1"/>
                        <a:t>USD 200,000,000 </a:t>
                      </a:r>
                      <a:endParaRPr lang="en-US" sz="1100" b="1">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Maturity Date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GB" sz="1100" b="1"/>
                        <a:t>Perpetual </a:t>
                      </a:r>
                      <a:endParaRPr lang="en-US" sz="1100" b="1">
                        <a:latin typeface="Calibri"/>
                        <a:ea typeface="Calibri"/>
                        <a:cs typeface="Arial"/>
                      </a:endParaRPr>
                    </a:p>
                  </a:txBody>
                  <a:tcPr marL="61994" marR="31292" marT="7085" marB="0" anchor="ctr"/>
                </a:tc>
              </a:tr>
              <a:tr h="388661">
                <a:tc>
                  <a:txBody>
                    <a:bodyPr/>
                    <a:lstStyle/>
                    <a:p>
                      <a:pPr marL="0" marR="0" algn="just">
                        <a:lnSpc>
                          <a:spcPct val="115000"/>
                        </a:lnSpc>
                        <a:spcBef>
                          <a:spcPts val="0"/>
                        </a:spcBef>
                        <a:spcAft>
                          <a:spcPts val="600"/>
                        </a:spcAft>
                      </a:pPr>
                      <a:r>
                        <a:rPr lang="en-GB" sz="1100" b="1" dirty="0"/>
                        <a:t>Profit Rate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GB" sz="1100" b="1" dirty="0"/>
                        <a:t>12.00% p.a., semi-annual payments, reset after 5-years to a new fixed rate equal to the then 5-year USD Mid Swap + Initial Credit Margin + Profit Rate Step-up (5%) </a:t>
                      </a:r>
                      <a:endParaRPr lang="en-US" sz="1100" b="1" dirty="0">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Profit Rate Step-Up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One time step-up of 5.0% on 21 November 2018 </a:t>
                      </a:r>
                      <a:endParaRPr lang="en-US" sz="1100" b="1" dirty="0">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GB" sz="1100" b="1" dirty="0"/>
                        <a:t>Mid-swap Level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a:t>1.465% </a:t>
                      </a:r>
                      <a:endParaRPr lang="en-US" sz="1100" b="1">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Reoffer Spread </a:t>
                      </a:r>
                      <a:r>
                        <a:rPr lang="en-US" sz="1100" b="1" dirty="0" err="1"/>
                        <a:t>vs</a:t>
                      </a:r>
                      <a:r>
                        <a:rPr lang="en-US" sz="1100" b="1" dirty="0"/>
                        <a:t> </a:t>
                      </a:r>
                      <a:r>
                        <a:rPr lang="en-US" sz="1100" b="1" dirty="0" err="1"/>
                        <a:t>Midswap</a:t>
                      </a:r>
                      <a:r>
                        <a:rPr lang="en-US" sz="1100" b="1" dirty="0"/>
                        <a:t>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10.535% </a:t>
                      </a:r>
                      <a:endParaRPr lang="en-US" sz="1100" b="1" dirty="0">
                        <a:latin typeface="Calibri"/>
                        <a:ea typeface="Calibri"/>
                        <a:cs typeface="Arial"/>
                      </a:endParaRPr>
                    </a:p>
                  </a:txBody>
                  <a:tcPr marL="61994" marR="31292" marT="7085" marB="0" anchor="ctr"/>
                </a:tc>
              </a:tr>
              <a:tr h="388661">
                <a:tc>
                  <a:txBody>
                    <a:bodyPr/>
                    <a:lstStyle/>
                    <a:p>
                      <a:pPr marL="0" marR="0" algn="l">
                        <a:lnSpc>
                          <a:spcPct val="115000"/>
                        </a:lnSpc>
                        <a:spcBef>
                          <a:spcPts val="0"/>
                        </a:spcBef>
                        <a:spcAft>
                          <a:spcPts val="600"/>
                        </a:spcAft>
                      </a:pPr>
                      <a:r>
                        <a:rPr lang="en-GB" sz="1100" b="1" dirty="0" smtClean="0"/>
                        <a:t>Profit Rate </a:t>
                      </a:r>
                      <a:r>
                        <a:rPr lang="en-GB" sz="1100" b="1" dirty="0"/>
                        <a:t>Payment Deferral: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Cumulative, with deferral, at </a:t>
                      </a:r>
                      <a:r>
                        <a:rPr lang="en-US" sz="1100" b="1" dirty="0" err="1"/>
                        <a:t>Mudareb’s</a:t>
                      </a:r>
                      <a:r>
                        <a:rPr lang="en-US" sz="1100" b="1" dirty="0"/>
                        <a:t> discretion as detailed in the Preliminary Prospectus </a:t>
                      </a:r>
                      <a:endParaRPr lang="en-US" sz="1100" b="1" dirty="0">
                        <a:latin typeface="Calibri"/>
                        <a:ea typeface="Calibri"/>
                        <a:cs typeface="Arial"/>
                      </a:endParaRPr>
                    </a:p>
                  </a:txBody>
                  <a:tcPr marL="61994" marR="31292" marT="7085" marB="0" anchor="ctr"/>
                </a:tc>
              </a:tr>
              <a:tr h="585141">
                <a:tc>
                  <a:txBody>
                    <a:bodyPr/>
                    <a:lstStyle/>
                    <a:p>
                      <a:pPr marL="0" marR="0" algn="just">
                        <a:lnSpc>
                          <a:spcPct val="115000"/>
                        </a:lnSpc>
                        <a:spcBef>
                          <a:spcPts val="0"/>
                        </a:spcBef>
                        <a:spcAft>
                          <a:spcPts val="600"/>
                        </a:spcAft>
                      </a:pPr>
                      <a:r>
                        <a:rPr lang="en-GB" sz="1100" b="1" dirty="0"/>
                        <a:t>Change of Control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err="1"/>
                        <a:t>Varkey</a:t>
                      </a:r>
                      <a:r>
                        <a:rPr lang="en-US" sz="1100" b="1" dirty="0"/>
                        <a:t> family ceases to directly and indirectly control or own 50%+ of the business) call at the face amount together with any outstanding payments (if not called 500bps profit rate step-up); </a:t>
                      </a:r>
                      <a:endParaRPr lang="en-US" sz="1100" b="1" dirty="0">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GB" sz="1100" b="1" dirty="0"/>
                        <a:t>Listing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Irish Stock Exchange and </a:t>
                      </a:r>
                      <a:r>
                        <a:rPr lang="en-US" sz="1100" b="1" dirty="0" err="1"/>
                        <a:t>Nasdaq</a:t>
                      </a:r>
                      <a:r>
                        <a:rPr lang="en-US" sz="1100" b="1" dirty="0"/>
                        <a:t> Dubai </a:t>
                      </a:r>
                      <a:endParaRPr lang="en-US" sz="1100" b="1" dirty="0">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US" sz="1100" b="1" dirty="0"/>
                        <a:t>Governing Law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English Law </a:t>
                      </a:r>
                      <a:endParaRPr lang="en-US" sz="1100" b="1" dirty="0">
                        <a:latin typeface="Calibri"/>
                        <a:ea typeface="Calibri"/>
                        <a:cs typeface="Arial"/>
                      </a:endParaRPr>
                    </a:p>
                  </a:txBody>
                  <a:tcPr marL="61994" marR="31292" marT="7085" marB="0" anchor="ctr"/>
                </a:tc>
              </a:tr>
              <a:tr h="192181">
                <a:tc>
                  <a:txBody>
                    <a:bodyPr/>
                    <a:lstStyle/>
                    <a:p>
                      <a:pPr marL="0" marR="0" algn="just">
                        <a:lnSpc>
                          <a:spcPct val="115000"/>
                        </a:lnSpc>
                        <a:spcBef>
                          <a:spcPts val="0"/>
                        </a:spcBef>
                        <a:spcAft>
                          <a:spcPts val="600"/>
                        </a:spcAft>
                      </a:pPr>
                      <a:r>
                        <a:rPr lang="en-GB" sz="1100" b="1" dirty="0"/>
                        <a:t>ADIB </a:t>
                      </a:r>
                      <a:endParaRPr lang="en-US" sz="1100" b="1" dirty="0">
                        <a:latin typeface="Calibri"/>
                        <a:ea typeface="Calibri"/>
                        <a:cs typeface="Arial"/>
                      </a:endParaRPr>
                    </a:p>
                  </a:txBody>
                  <a:tcPr marL="47234" marR="31292" marT="7085" marB="0" anchor="ctr"/>
                </a:tc>
                <a:tc>
                  <a:txBody>
                    <a:bodyPr/>
                    <a:lstStyle/>
                    <a:p>
                      <a:pPr marL="0" marR="0" algn="just">
                        <a:lnSpc>
                          <a:spcPct val="115000"/>
                        </a:lnSpc>
                        <a:spcBef>
                          <a:spcPts val="0"/>
                        </a:spcBef>
                        <a:spcAft>
                          <a:spcPts val="600"/>
                        </a:spcAft>
                      </a:pPr>
                      <a:r>
                        <a:rPr lang="en-US" sz="1100" b="1" dirty="0"/>
                        <a:t>Structuring advisor and Joint </a:t>
                      </a:r>
                      <a:r>
                        <a:rPr lang="en-US" sz="1100" b="1" dirty="0" err="1"/>
                        <a:t>Bookrunner</a:t>
                      </a:r>
                      <a:r>
                        <a:rPr lang="en-US" sz="1100" b="1" dirty="0"/>
                        <a:t> </a:t>
                      </a:r>
                      <a:endParaRPr lang="en-US" sz="1100" b="1" dirty="0">
                        <a:latin typeface="Calibri"/>
                        <a:ea typeface="Calibri"/>
                        <a:cs typeface="Arial"/>
                      </a:endParaRPr>
                    </a:p>
                  </a:txBody>
                  <a:tcPr marL="61994" marR="31292" marT="7085" marB="0" anchor="ctr"/>
                </a:tc>
              </a:tr>
            </a:tbl>
          </a:graphicData>
        </a:graphic>
      </p:graphicFrame>
      <p:sp>
        <p:nvSpPr>
          <p:cNvPr id="7" name="Footer Placeholder 3"/>
          <p:cNvSpPr txBox="1">
            <a:spLocks/>
          </p:cNvSpPr>
          <p:nvPr/>
        </p:nvSpPr>
        <p:spPr>
          <a:xfrm>
            <a:off x="228600" y="5105400"/>
            <a:ext cx="7543800" cy="1066800"/>
          </a:xfrm>
          <a:prstGeom prst="rect">
            <a:avLst/>
          </a:prstGeom>
        </p:spPr>
        <p:txBody>
          <a:bodyPr/>
          <a:lstStyle/>
          <a:p>
            <a:pPr lvl="0" algn="just">
              <a:defRPr/>
            </a:pPr>
            <a:r>
              <a:rPr lang="en-US" sz="1100" dirty="0" smtClean="0">
                <a:latin typeface="+mj-lt"/>
              </a:rPr>
              <a:t>GEMS Education Ltd. founded in 1968 is the world’s biggest privately-owned operator of schools. The GEMS global education business (GEMS Education), operating through GEMS MENASA </a:t>
            </a:r>
            <a:r>
              <a:rPr lang="en-US" sz="1100" dirty="0" err="1" smtClean="0">
                <a:latin typeface="+mj-lt"/>
              </a:rPr>
              <a:t>TopCo</a:t>
            </a:r>
            <a:r>
              <a:rPr lang="en-US" sz="1100" dirty="0" smtClean="0">
                <a:latin typeface="+mj-lt"/>
              </a:rPr>
              <a:t> (Cayman) Limited (</a:t>
            </a:r>
            <a:r>
              <a:rPr lang="en-US" sz="1100" dirty="0" err="1" smtClean="0">
                <a:latin typeface="+mj-lt"/>
              </a:rPr>
              <a:t>TopCo</a:t>
            </a:r>
            <a:r>
              <a:rPr lang="en-US" sz="1100" dirty="0" smtClean="0">
                <a:latin typeface="+mj-lt"/>
              </a:rPr>
              <a:t>) and its subsidiaries, is among the world’s largest providers of high quality private education and related services. GEMS Education has grown, since its inception with a single school in Dubai (Our Own English High School (OOEHS)), which continues to operate today, to a network as at 30 September 2013 of 48 schools operating in eight countries around the world.  As at 31 March 2013, the Group employed 9,595 education professionals, specialists and staff.  Apart from kindergarten to secondary school offerings the Group also provides educational consulting services to governments and third party private schools in the MEA region through its </a:t>
            </a:r>
            <a:r>
              <a:rPr lang="en-US" sz="1100" dirty="0" err="1" smtClean="0">
                <a:latin typeface="+mj-lt"/>
              </a:rPr>
              <a:t>EdSol</a:t>
            </a:r>
            <a:r>
              <a:rPr lang="en-US" sz="1100" dirty="0" smtClean="0">
                <a:latin typeface="+mj-lt"/>
              </a:rPr>
              <a:t> brand</a:t>
            </a:r>
            <a:r>
              <a:rPr lang="en-US" sz="1100" dirty="0" smtClean="0"/>
              <a:t>.</a:t>
            </a:r>
            <a:endParaRPr kumimoji="0" lang="en-US" sz="1100" b="1" i="1" u="none" strike="noStrike" kern="1200" cap="none" spc="0" normalizeH="0" baseline="0" noProof="0" dirty="0">
              <a:ln>
                <a:noFill/>
              </a:ln>
              <a:solidFill>
                <a:srgbClr val="72A376"/>
              </a:solidFill>
              <a:effectLst/>
              <a:uLnTx/>
              <a:uFillTx/>
              <a:latin typeface="Arial" charset="0"/>
              <a:ea typeface="+mn-ea"/>
              <a:cs typeface="Arial" charset="0"/>
            </a:endParaRPr>
          </a:p>
        </p:txBody>
      </p:sp>
      <p:sp>
        <p:nvSpPr>
          <p:cNvPr id="8"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
        <p:nvSpPr>
          <p:cNvPr id="7" name="Title 1"/>
          <p:cNvSpPr txBox="1">
            <a:spLocks/>
          </p:cNvSpPr>
          <p:nvPr/>
        </p:nvSpPr>
        <p:spPr>
          <a:xfrm>
            <a:off x="228600" y="152400"/>
            <a:ext cx="6172200" cy="1295400"/>
          </a:xfrm>
          <a:prstGeom prst="rect">
            <a:avLst/>
          </a:prstGeom>
        </p:spPr>
        <p:txBody>
          <a:bodyPr rIns="45720" anchor="ctr">
            <a:normAutofit fontScale="92500" lnSpcReduction="10000"/>
            <a:scene3d>
              <a:camera prst="orthographicFront"/>
              <a:lightRig rig="threePt" dir="t">
                <a:rot lat="0" lon="0" rev="4800000"/>
              </a:lightRig>
            </a:scene3d>
            <a:sp3d prstMaterial="matte">
              <a:bevelT w="50800" h="10160"/>
            </a:sp3d>
          </a:bodyPr>
          <a:lstStyle/>
          <a:p>
            <a:pPr algn="ctr" fontAlgn="auto">
              <a:spcAft>
                <a:spcPts val="0"/>
              </a:spcAft>
              <a:defRPr/>
            </a:pPr>
            <a:endParaRPr lang="en-US" sz="2600" b="1" dirty="0">
              <a:solidFill>
                <a:srgbClr val="72A376"/>
              </a:solidFill>
              <a:latin typeface="+mj-lt"/>
              <a:ea typeface="+mj-ea"/>
              <a:cs typeface="+mj-cs"/>
            </a:endParaRPr>
          </a:p>
          <a:p>
            <a:pPr fontAlgn="auto">
              <a:spcAft>
                <a:spcPts val="0"/>
              </a:spcAft>
              <a:defRPr/>
            </a:pPr>
            <a:r>
              <a:rPr lang="en-US" sz="3000" b="1" dirty="0">
                <a:latin typeface="+mj-lt"/>
                <a:ea typeface="+mj-ea"/>
                <a:cs typeface="+mj-cs"/>
              </a:rPr>
              <a:t>Global </a:t>
            </a:r>
            <a:r>
              <a:rPr lang="en-US" sz="3000" b="1" i="1" dirty="0">
                <a:latin typeface="+mj-lt"/>
                <a:ea typeface="+mj-ea"/>
                <a:cs typeface="+mj-cs"/>
              </a:rPr>
              <a:t>Sukuk</a:t>
            </a:r>
            <a:r>
              <a:rPr lang="en-US" sz="3000" b="1" dirty="0">
                <a:latin typeface="+mj-lt"/>
                <a:ea typeface="+mj-ea"/>
                <a:cs typeface="+mj-cs"/>
              </a:rPr>
              <a:t> Issuances – All Currencies</a:t>
            </a:r>
          </a:p>
          <a:p>
            <a:pPr fontAlgn="auto">
              <a:spcAft>
                <a:spcPts val="0"/>
              </a:spcAft>
              <a:defRPr/>
            </a:pPr>
            <a:r>
              <a:rPr lang="en-US" sz="3000" b="1" dirty="0">
                <a:latin typeface="+mj-lt"/>
                <a:ea typeface="+mj-ea"/>
                <a:cs typeface="+mj-cs"/>
              </a:rPr>
              <a:t>(Jan 2001 – </a:t>
            </a:r>
            <a:r>
              <a:rPr lang="en-US" sz="3000" b="1" dirty="0" smtClean="0">
                <a:latin typeface="+mj-lt"/>
                <a:ea typeface="+mj-ea"/>
                <a:cs typeface="+mj-cs"/>
              </a:rPr>
              <a:t>March 2015,USD </a:t>
            </a:r>
            <a:r>
              <a:rPr lang="en-US" sz="3000" b="1" dirty="0">
                <a:latin typeface="+mj-lt"/>
                <a:ea typeface="+mj-ea"/>
                <a:cs typeface="+mj-cs"/>
              </a:rPr>
              <a:t>Millions</a:t>
            </a:r>
            <a:r>
              <a:rPr lang="en-US" sz="3000" b="1" dirty="0">
                <a:solidFill>
                  <a:schemeClr val="accent4">
                    <a:lumMod val="50000"/>
                  </a:schemeClr>
                </a:solidFill>
                <a:latin typeface="+mj-lt"/>
                <a:ea typeface="+mj-ea"/>
                <a:cs typeface="+mj-cs"/>
              </a:rPr>
              <a:t>)</a:t>
            </a:r>
          </a:p>
          <a:p>
            <a:pPr fontAlgn="auto">
              <a:spcAft>
                <a:spcPts val="0"/>
              </a:spcAft>
              <a:defRPr/>
            </a:pPr>
            <a:endParaRPr lang="en-US" sz="2800" b="1" dirty="0">
              <a:solidFill>
                <a:schemeClr val="accent1">
                  <a:lumMod val="60000"/>
                  <a:lumOff val="40000"/>
                </a:schemeClr>
              </a:solidFill>
              <a:latin typeface="+mj-lt"/>
              <a:ea typeface="+mj-ea"/>
              <a:cs typeface="+mj-cs"/>
            </a:endParaRPr>
          </a:p>
        </p:txBody>
      </p:sp>
      <p:sp>
        <p:nvSpPr>
          <p:cNvPr id="14340" name="Rectangle 9"/>
          <p:cNvSpPr>
            <a:spLocks noChangeArrowheads="1"/>
          </p:cNvSpPr>
          <p:nvPr/>
        </p:nvSpPr>
        <p:spPr bwMode="auto">
          <a:xfrm>
            <a:off x="609600" y="4808538"/>
            <a:ext cx="588623" cy="743793"/>
          </a:xfrm>
          <a:prstGeom prst="rect">
            <a:avLst/>
          </a:prstGeom>
          <a:noFill/>
          <a:ln w="9525">
            <a:noFill/>
            <a:miter lim="800000"/>
            <a:headEnd/>
            <a:tailEnd/>
          </a:ln>
        </p:spPr>
        <p:txBody>
          <a:bodyPr wrap="none">
            <a:spAutoFit/>
          </a:bodyPr>
          <a:lstStyle/>
          <a:p>
            <a:pPr marL="292100" indent="-400050">
              <a:spcBef>
                <a:spcPts val="2200"/>
              </a:spcBef>
              <a:buSzPct val="123000"/>
              <a:buFont typeface="Wingdings" pitchFamily="2" charset="2"/>
              <a:buChar char="Ø"/>
            </a:pPr>
            <a:endParaRPr lang="en-US" sz="1200" b="1" dirty="0" smtClean="0"/>
          </a:p>
          <a:p>
            <a:pPr marL="292100" indent="-400050">
              <a:spcBef>
                <a:spcPts val="2200"/>
              </a:spcBef>
              <a:buSzPct val="123000"/>
              <a:buFont typeface="Wingdings" pitchFamily="2" charset="2"/>
              <a:buChar char="Ø"/>
            </a:pPr>
            <a:endParaRPr lang="en-US" sz="1200" b="1" dirty="0" smtClean="0"/>
          </a:p>
        </p:txBody>
      </p:sp>
      <p:sp>
        <p:nvSpPr>
          <p:cNvPr id="14343" name="Footer Placeholder 3"/>
          <p:cNvSpPr txBox="1">
            <a:spLocks/>
          </p:cNvSpPr>
          <p:nvPr/>
        </p:nvSpPr>
        <p:spPr bwMode="auto">
          <a:xfrm>
            <a:off x="228600" y="6400800"/>
            <a:ext cx="7924800" cy="304800"/>
          </a:xfrm>
          <a:prstGeom prst="rect">
            <a:avLst/>
          </a:prstGeom>
          <a:noFill/>
          <a:ln w="9525">
            <a:noFill/>
            <a:miter lim="800000"/>
            <a:headEnd/>
            <a:tailEnd/>
          </a:ln>
        </p:spPr>
        <p:txBody>
          <a:bodyPr anchor="ctr"/>
          <a:lstStyle/>
          <a:p>
            <a:endParaRPr lang="en-GB" sz="1200"/>
          </a:p>
          <a:p>
            <a:endParaRPr lang="en-US" sz="1000"/>
          </a:p>
        </p:txBody>
      </p:sp>
      <p:sp>
        <p:nvSpPr>
          <p:cNvPr id="11"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graphicFrame>
        <p:nvGraphicFramePr>
          <p:cNvPr id="12" name="Chart 11"/>
          <p:cNvGraphicFramePr/>
          <p:nvPr/>
        </p:nvGraphicFramePr>
        <p:xfrm>
          <a:off x="652463" y="1447800"/>
          <a:ext cx="7881937"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solidFill>
                  <a:schemeClr val="tx1"/>
                </a:solidFill>
              </a:rPr>
              <a:t>GGEMS MEA Sukuk Structure Diagram </a:t>
            </a:r>
            <a:br>
              <a:rPr lang="en-US" sz="2800" b="1" dirty="0" smtClean="0">
                <a:solidFill>
                  <a:schemeClr val="tx1"/>
                </a:solidFill>
              </a:rPr>
            </a:br>
            <a:r>
              <a:rPr lang="en-US" sz="2800" b="1" dirty="0" smtClean="0">
                <a:solidFill>
                  <a:schemeClr val="tx1"/>
                </a:solidFill>
              </a:rPr>
              <a:t> </a:t>
            </a:r>
            <a:endParaRPr lang="en-US" sz="2800" b="1" dirty="0">
              <a:solidFill>
                <a:schemeClr val="tx1"/>
              </a:solidFill>
            </a:endParaRPr>
          </a:p>
        </p:txBody>
      </p:sp>
      <p:sp>
        <p:nvSpPr>
          <p:cNvPr id="5" name="Slide Number Placeholder 4"/>
          <p:cNvSpPr>
            <a:spLocks noGrp="1"/>
          </p:cNvSpPr>
          <p:nvPr>
            <p:ph type="sldNum" sz="quarter" idx="12"/>
          </p:nvPr>
        </p:nvSpPr>
        <p:spPr/>
        <p:txBody>
          <a:bodyPr/>
          <a:lstStyle/>
          <a:p>
            <a:pPr>
              <a:defRPr/>
            </a:pPr>
            <a:r>
              <a:rPr lang="en-US" dirty="0" smtClean="0"/>
              <a:t>19</a:t>
            </a:r>
            <a:endParaRPr lang="en-US" dirty="0"/>
          </a:p>
        </p:txBody>
      </p:sp>
      <p:pic>
        <p:nvPicPr>
          <p:cNvPr id="10241" name="Picture 1"/>
          <p:cNvPicPr>
            <a:picLocks noChangeAspect="1" noChangeArrowheads="1"/>
          </p:cNvPicPr>
          <p:nvPr/>
        </p:nvPicPr>
        <p:blipFill>
          <a:blip r:embed="rId2" cstate="print">
            <a:lum bright="-10000" contrast="20000"/>
          </a:blip>
          <a:srcRect/>
          <a:stretch>
            <a:fillRect/>
          </a:stretch>
        </p:blipFill>
        <p:spPr bwMode="auto">
          <a:xfrm>
            <a:off x="609600" y="1371600"/>
            <a:ext cx="6858000" cy="4962525"/>
          </a:xfrm>
          <a:prstGeom prst="rect">
            <a:avLst/>
          </a:prstGeom>
          <a:noFill/>
          <a:ln w="9525">
            <a:noFill/>
            <a:miter lim="800000"/>
            <a:headEnd/>
            <a:tailEnd/>
          </a:ln>
        </p:spPr>
      </p:pic>
      <p:sp>
        <p:nvSpPr>
          <p:cNvPr id="6"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274638"/>
            <a:ext cx="6477000" cy="1020762"/>
          </a:xfrm>
        </p:spPr>
        <p:txBody>
          <a:bodyPr/>
          <a:lstStyle/>
          <a:p>
            <a:r>
              <a:rPr lang="en-US" sz="2800" b="1" dirty="0" smtClean="0">
                <a:solidFill>
                  <a:schemeClr val="tx1"/>
                </a:solidFill>
              </a:rPr>
              <a:t>Al </a:t>
            </a:r>
            <a:r>
              <a:rPr lang="en-US" sz="2800" b="1" dirty="0" err="1" smtClean="0">
                <a:solidFill>
                  <a:schemeClr val="tx1"/>
                </a:solidFill>
              </a:rPr>
              <a:t>Hilal</a:t>
            </a:r>
            <a:r>
              <a:rPr lang="en-US" sz="2800" b="1" dirty="0" smtClean="0">
                <a:solidFill>
                  <a:schemeClr val="tx1"/>
                </a:solidFill>
              </a:rPr>
              <a:t> Bank Perpetual Tier 1 </a:t>
            </a:r>
            <a:br>
              <a:rPr lang="en-US" sz="2800" b="1" dirty="0" smtClean="0">
                <a:solidFill>
                  <a:schemeClr val="tx1"/>
                </a:solidFill>
              </a:rPr>
            </a:br>
            <a:r>
              <a:rPr lang="en-US" sz="2800" b="1" dirty="0" smtClean="0">
                <a:solidFill>
                  <a:schemeClr val="tx1"/>
                </a:solidFill>
              </a:rPr>
              <a:t> Sukuk Transaction Summary </a:t>
            </a:r>
            <a:br>
              <a:rPr lang="en-US" sz="2800" b="1" dirty="0" smtClean="0">
                <a:solidFill>
                  <a:schemeClr val="tx1"/>
                </a:solidFill>
              </a:rPr>
            </a:br>
            <a:endParaRPr lang="en-US" sz="2800" b="1" dirty="0" smtClean="0">
              <a:solidFill>
                <a:schemeClr val="tx1"/>
              </a:solidFill>
            </a:endParaRPr>
          </a:p>
        </p:txBody>
      </p:sp>
      <p:sp>
        <p:nvSpPr>
          <p:cNvPr id="5" name="Slide Number Placeholder 4"/>
          <p:cNvSpPr>
            <a:spLocks noGrp="1"/>
          </p:cNvSpPr>
          <p:nvPr>
            <p:ph type="sldNum" sz="quarter" idx="12"/>
          </p:nvPr>
        </p:nvSpPr>
        <p:spPr/>
        <p:txBody>
          <a:bodyPr/>
          <a:lstStyle/>
          <a:p>
            <a:pPr>
              <a:defRPr/>
            </a:pPr>
            <a:r>
              <a:rPr lang="en-US" dirty="0" smtClean="0"/>
              <a:t>20</a:t>
            </a:r>
            <a:endParaRPr lang="en-US" dirty="0"/>
          </a:p>
        </p:txBody>
      </p:sp>
      <p:graphicFrame>
        <p:nvGraphicFramePr>
          <p:cNvPr id="6" name="Table 5"/>
          <p:cNvGraphicFramePr>
            <a:graphicFrameLocks noGrp="1"/>
          </p:cNvGraphicFramePr>
          <p:nvPr/>
        </p:nvGraphicFramePr>
        <p:xfrm>
          <a:off x="609600" y="1447800"/>
          <a:ext cx="7696200" cy="4523935"/>
        </p:xfrm>
        <a:graphic>
          <a:graphicData uri="http://schemas.openxmlformats.org/drawingml/2006/table">
            <a:tbl>
              <a:tblPr>
                <a:tableStyleId>{69C7853C-536D-4A76-A0AE-DD22124D55A5}</a:tableStyleId>
              </a:tblPr>
              <a:tblGrid>
                <a:gridCol w="1489828"/>
                <a:gridCol w="6206372"/>
              </a:tblGrid>
              <a:tr h="139980">
                <a:tc gridSpan="2">
                  <a:txBody>
                    <a:bodyPr/>
                    <a:lstStyle/>
                    <a:p>
                      <a:pPr>
                        <a:lnSpc>
                          <a:spcPct val="115000"/>
                        </a:lnSpc>
                      </a:pPr>
                      <a:endParaRPr lang="en-US" sz="700" dirty="0">
                        <a:latin typeface="Calibri"/>
                        <a:ea typeface="Times New Roman"/>
                      </a:endParaRPr>
                    </a:p>
                  </a:txBody>
                  <a:tcPr marL="60836" marR="60836" marT="30418" marB="30418"/>
                </a:tc>
                <a:tc hMerge="1">
                  <a:txBody>
                    <a:bodyPr/>
                    <a:lstStyle/>
                    <a:p>
                      <a:endParaRPr lang="en-US"/>
                    </a:p>
                  </a:txBody>
                  <a:tcPr/>
                </a:tc>
              </a:tr>
              <a:tr h="197424">
                <a:tc>
                  <a:txBody>
                    <a:bodyPr/>
                    <a:lstStyle/>
                    <a:p>
                      <a:pPr marL="0" marR="0">
                        <a:lnSpc>
                          <a:spcPct val="115000"/>
                        </a:lnSpc>
                        <a:spcBef>
                          <a:spcPts val="0"/>
                        </a:spcBef>
                        <a:spcAft>
                          <a:spcPts val="0"/>
                        </a:spcAft>
                      </a:pPr>
                      <a:r>
                        <a:rPr lang="en-US" sz="1200" b="1" dirty="0"/>
                        <a:t>Issuer</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GB" sz="1200" b="1" dirty="0"/>
                        <a:t>AHB Tier 1 Sukuk Limited </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Obligor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GB" sz="1200" b="1" dirty="0"/>
                        <a:t>Al </a:t>
                      </a:r>
                      <a:r>
                        <a:rPr lang="en-GB" sz="1200" b="1" dirty="0" err="1"/>
                        <a:t>Hilal</a:t>
                      </a:r>
                      <a:r>
                        <a:rPr lang="en-GB" sz="1200" b="1" dirty="0"/>
                        <a:t> Bank P.J.S.C.</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Obligor Ratings</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A (S&amp;P) / A (Fitch) </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Format</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err="1"/>
                        <a:t>Reg</a:t>
                      </a:r>
                      <a:r>
                        <a:rPr lang="en-US" sz="1200" b="1" dirty="0"/>
                        <a:t> S  Only </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Structure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smtClean="0"/>
                        <a:t>Sukuk al – </a:t>
                      </a:r>
                      <a:r>
                        <a:rPr lang="en-US" sz="1200" b="1" dirty="0" err="1" smtClean="0"/>
                        <a:t>Mudarabah</a:t>
                      </a:r>
                      <a:r>
                        <a:rPr lang="en-US" sz="1200" b="1" dirty="0" smtClean="0"/>
                        <a:t> </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Sukuk Type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Subordinated Tier 1 Capital Certificates </a:t>
                      </a:r>
                      <a:endParaRPr lang="en-US" sz="1200" b="1" dirty="0">
                        <a:latin typeface="Calibri"/>
                        <a:ea typeface="Calibri"/>
                        <a:cs typeface="Arial"/>
                      </a:endParaRPr>
                    </a:p>
                  </a:txBody>
                  <a:tcPr marL="60836" marR="60836" marT="30418" marB="30418" anchor="ctr"/>
                </a:tc>
              </a:tr>
              <a:tr h="357842">
                <a:tc>
                  <a:txBody>
                    <a:bodyPr/>
                    <a:lstStyle/>
                    <a:p>
                      <a:pPr marL="0" marR="0">
                        <a:lnSpc>
                          <a:spcPct val="115000"/>
                        </a:lnSpc>
                        <a:spcBef>
                          <a:spcPts val="0"/>
                        </a:spcBef>
                        <a:spcAft>
                          <a:spcPts val="0"/>
                        </a:spcAft>
                      </a:pPr>
                      <a:r>
                        <a:rPr lang="en-US" sz="1200" b="1" dirty="0"/>
                        <a:t>Pricing / Settlement Date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GB" sz="1200" b="1" dirty="0"/>
                        <a:t>24 June 2014 / 30 June 2014 </a:t>
                      </a:r>
                      <a:endParaRPr lang="en-US" sz="1200" b="1" dirty="0">
                        <a:latin typeface="Calibri"/>
                        <a:ea typeface="Calibri"/>
                        <a:cs typeface="Arial"/>
                      </a:endParaRPr>
                    </a:p>
                  </a:txBody>
                  <a:tcPr marL="60836" marR="60836" marT="30418" marB="30418" anchor="ctr"/>
                </a:tc>
              </a:tr>
              <a:tr h="200261">
                <a:tc>
                  <a:txBody>
                    <a:bodyPr/>
                    <a:lstStyle/>
                    <a:p>
                      <a:pPr marL="0" marR="0">
                        <a:lnSpc>
                          <a:spcPct val="115000"/>
                        </a:lnSpc>
                        <a:spcBef>
                          <a:spcPts val="0"/>
                        </a:spcBef>
                        <a:spcAft>
                          <a:spcPts val="0"/>
                        </a:spcAft>
                      </a:pPr>
                      <a:r>
                        <a:rPr lang="en-US" sz="1200" b="1" dirty="0"/>
                        <a:t>Optional Call Date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30 June 2019, and on every fifth anniversary thereafter</a:t>
                      </a:r>
                      <a:endParaRPr lang="en-US" sz="1200" b="1" dirty="0">
                        <a:latin typeface="Calibri"/>
                        <a:ea typeface="Calibri"/>
                        <a:cs typeface="Arial"/>
                      </a:endParaRPr>
                    </a:p>
                  </a:txBody>
                  <a:tcPr marL="60836" marR="60836" marT="30418" marB="30418" anchor="ctr"/>
                </a:tc>
              </a:tr>
              <a:tr h="357842">
                <a:tc>
                  <a:txBody>
                    <a:bodyPr/>
                    <a:lstStyle/>
                    <a:p>
                      <a:pPr marL="0" marR="0">
                        <a:lnSpc>
                          <a:spcPct val="115000"/>
                        </a:lnSpc>
                        <a:spcBef>
                          <a:spcPts val="0"/>
                        </a:spcBef>
                        <a:spcAft>
                          <a:spcPts val="0"/>
                        </a:spcAft>
                      </a:pPr>
                      <a:r>
                        <a:rPr lang="en-US" sz="1200" b="1" dirty="0"/>
                        <a:t>Reset Date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30 June 2019, and every 5 years thereafter to a new fixed rate based on the then prevailing 5-year US Mid Swap Rate + the Initial Credit Margin Rate</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Tenor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Perpetual </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Issue Size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USD 500 million </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Profit Rate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5.500% </a:t>
                      </a:r>
                      <a:endParaRPr lang="en-US" sz="1200" b="1" dirty="0">
                        <a:latin typeface="Calibri"/>
                        <a:ea typeface="Calibri"/>
                        <a:cs typeface="Arial"/>
                      </a:endParaRPr>
                    </a:p>
                  </a:txBody>
                  <a:tcPr marL="60836" marR="60836" marT="30418" marB="30418" anchor="ctr"/>
                </a:tc>
              </a:tr>
              <a:tr h="197424">
                <a:tc>
                  <a:txBody>
                    <a:bodyPr/>
                    <a:lstStyle/>
                    <a:p>
                      <a:pPr marL="0" marR="0">
                        <a:lnSpc>
                          <a:spcPct val="115000"/>
                        </a:lnSpc>
                        <a:spcBef>
                          <a:spcPts val="0"/>
                        </a:spcBef>
                        <a:spcAft>
                          <a:spcPts val="0"/>
                        </a:spcAft>
                      </a:pPr>
                      <a:r>
                        <a:rPr lang="en-US" sz="1200" b="1" dirty="0"/>
                        <a:t>Governing Law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English, law </a:t>
                      </a:r>
                      <a:endParaRPr lang="en-US" sz="1200" b="1" dirty="0">
                        <a:latin typeface="Calibri"/>
                        <a:ea typeface="Calibri"/>
                        <a:cs typeface="Arial"/>
                      </a:endParaRPr>
                    </a:p>
                  </a:txBody>
                  <a:tcPr marL="60836" marR="60836" marT="30418" marB="30418" anchor="ctr"/>
                </a:tc>
              </a:tr>
              <a:tr h="296187">
                <a:tc>
                  <a:txBody>
                    <a:bodyPr/>
                    <a:lstStyle/>
                    <a:p>
                      <a:pPr marL="0" marR="0">
                        <a:lnSpc>
                          <a:spcPct val="115000"/>
                        </a:lnSpc>
                        <a:spcBef>
                          <a:spcPts val="0"/>
                        </a:spcBef>
                        <a:spcAft>
                          <a:spcPts val="0"/>
                        </a:spcAft>
                      </a:pPr>
                      <a:r>
                        <a:rPr lang="en-US" sz="1200" b="1" dirty="0"/>
                        <a:t>Issue Price /Spread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100 / MS + 373 bps </a:t>
                      </a:r>
                      <a:endParaRPr lang="en-US" sz="1200" b="1" dirty="0">
                        <a:latin typeface="Calibri"/>
                        <a:ea typeface="Calibri"/>
                        <a:cs typeface="Arial"/>
                      </a:endParaRPr>
                    </a:p>
                  </a:txBody>
                  <a:tcPr marL="60836" marR="60836" marT="30418" marB="30418" anchor="ctr"/>
                </a:tc>
              </a:tr>
              <a:tr h="255045">
                <a:tc>
                  <a:txBody>
                    <a:bodyPr/>
                    <a:lstStyle/>
                    <a:p>
                      <a:pPr marL="0" marR="0">
                        <a:lnSpc>
                          <a:spcPct val="115000"/>
                        </a:lnSpc>
                        <a:spcBef>
                          <a:spcPts val="0"/>
                        </a:spcBef>
                        <a:spcAft>
                          <a:spcPts val="0"/>
                        </a:spcAft>
                      </a:pPr>
                      <a:r>
                        <a:rPr lang="en-US" sz="1200" b="1" dirty="0"/>
                        <a:t>Al </a:t>
                      </a:r>
                      <a:r>
                        <a:rPr lang="en-US" sz="1200" b="1" dirty="0" err="1"/>
                        <a:t>Hilal</a:t>
                      </a:r>
                      <a:r>
                        <a:rPr lang="en-US" sz="1200" b="1" dirty="0"/>
                        <a:t> Bank’s Role </a:t>
                      </a:r>
                      <a:endParaRPr lang="en-US" sz="1200" b="1" dirty="0">
                        <a:latin typeface="Calibri"/>
                        <a:ea typeface="Calibri"/>
                        <a:cs typeface="Arial"/>
                      </a:endParaRPr>
                    </a:p>
                  </a:txBody>
                  <a:tcPr marL="60836" marR="60836" marT="30418" marB="30418" anchor="ctr"/>
                </a:tc>
                <a:tc>
                  <a:txBody>
                    <a:bodyPr/>
                    <a:lstStyle/>
                    <a:p>
                      <a:pPr marL="0" marR="0">
                        <a:lnSpc>
                          <a:spcPct val="115000"/>
                        </a:lnSpc>
                        <a:spcBef>
                          <a:spcPts val="0"/>
                        </a:spcBef>
                        <a:spcAft>
                          <a:spcPts val="0"/>
                        </a:spcAft>
                      </a:pPr>
                      <a:r>
                        <a:rPr lang="en-US" sz="1200" b="1" dirty="0"/>
                        <a:t>Joint Lead Manager/</a:t>
                      </a:r>
                      <a:r>
                        <a:rPr lang="en-US" sz="1200" b="1" dirty="0" err="1"/>
                        <a:t>Bookrunner</a:t>
                      </a:r>
                      <a:r>
                        <a:rPr lang="en-US" sz="1200" b="1" dirty="0"/>
                        <a:t> </a:t>
                      </a:r>
                      <a:endParaRPr lang="en-US" sz="1200" b="1" dirty="0">
                        <a:latin typeface="Calibri"/>
                        <a:ea typeface="Calibri"/>
                        <a:cs typeface="Arial"/>
                      </a:endParaRPr>
                    </a:p>
                  </a:txBody>
                  <a:tcPr marL="60836" marR="60836" marT="30418" marB="30418" anchor="ctr"/>
                </a:tc>
              </a:tr>
            </a:tbl>
          </a:graphicData>
        </a:graphic>
      </p:graphicFrame>
      <p:sp>
        <p:nvSpPr>
          <p:cNvPr id="7"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609600"/>
            <a:ext cx="6477000" cy="1020762"/>
          </a:xfrm>
        </p:spPr>
        <p:txBody>
          <a:bodyPr/>
          <a:lstStyle/>
          <a:p>
            <a:r>
              <a:rPr lang="en-US" sz="2800" b="1" dirty="0" smtClean="0">
                <a:solidFill>
                  <a:schemeClr val="tx1"/>
                </a:solidFill>
              </a:rPr>
              <a:t>Al </a:t>
            </a:r>
            <a:r>
              <a:rPr lang="en-US" sz="2800" b="1" dirty="0" err="1" smtClean="0">
                <a:solidFill>
                  <a:schemeClr val="tx1"/>
                </a:solidFill>
              </a:rPr>
              <a:t>Hilal</a:t>
            </a:r>
            <a:r>
              <a:rPr lang="en-US" sz="2800" b="1" dirty="0" smtClean="0">
                <a:solidFill>
                  <a:schemeClr val="tx1"/>
                </a:solidFill>
              </a:rPr>
              <a:t> Bank Perpetual Tier 1 </a:t>
            </a:r>
            <a:br>
              <a:rPr lang="en-US" sz="2800" b="1" dirty="0" smtClean="0">
                <a:solidFill>
                  <a:schemeClr val="tx1"/>
                </a:solidFill>
              </a:rPr>
            </a:br>
            <a:r>
              <a:rPr lang="en-US" sz="2800" b="1" dirty="0" smtClean="0">
                <a:solidFill>
                  <a:schemeClr val="tx1"/>
                </a:solidFill>
              </a:rPr>
              <a:t> Sukuk Structure Diagram </a:t>
            </a:r>
            <a:r>
              <a:rPr lang="en-US" sz="2800" b="1" i="1" dirty="0" smtClean="0">
                <a:solidFill>
                  <a:schemeClr val="tx1"/>
                </a:solidFill>
              </a:rPr>
              <a:t/>
            </a:r>
            <a:br>
              <a:rPr lang="en-US" sz="2800" b="1" i="1" dirty="0" smtClean="0">
                <a:solidFill>
                  <a:schemeClr val="tx1"/>
                </a:solidFill>
              </a:rPr>
            </a:br>
            <a:endParaRPr lang="en-US" sz="2800" b="1" dirty="0" smtClean="0">
              <a:solidFill>
                <a:schemeClr val="tx1"/>
              </a:solidFill>
            </a:endParaRPr>
          </a:p>
        </p:txBody>
      </p:sp>
      <p:sp>
        <p:nvSpPr>
          <p:cNvPr id="5" name="Slide Number Placeholder 4"/>
          <p:cNvSpPr>
            <a:spLocks noGrp="1"/>
          </p:cNvSpPr>
          <p:nvPr>
            <p:ph type="sldNum" sz="quarter" idx="12"/>
          </p:nvPr>
        </p:nvSpPr>
        <p:spPr/>
        <p:txBody>
          <a:bodyPr/>
          <a:lstStyle/>
          <a:p>
            <a:pPr>
              <a:defRPr/>
            </a:pPr>
            <a:r>
              <a:rPr lang="en-US" dirty="0" smtClean="0"/>
              <a:t>21</a:t>
            </a:r>
            <a:endParaRPr lang="en-US" dirty="0"/>
          </a:p>
        </p:txBody>
      </p:sp>
      <p:sp>
        <p:nvSpPr>
          <p:cNvPr id="7"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pic>
        <p:nvPicPr>
          <p:cNvPr id="1026" name="Picture 2"/>
          <p:cNvPicPr>
            <a:picLocks noChangeAspect="1" noChangeArrowheads="1"/>
          </p:cNvPicPr>
          <p:nvPr/>
        </p:nvPicPr>
        <p:blipFill>
          <a:blip r:embed="rId2" cstate="print"/>
          <a:srcRect/>
          <a:stretch>
            <a:fillRect/>
          </a:stretch>
        </p:blipFill>
        <p:spPr bwMode="auto">
          <a:xfrm>
            <a:off x="1219200" y="2243138"/>
            <a:ext cx="6748463" cy="2371725"/>
          </a:xfrm>
          <a:prstGeom prst="rect">
            <a:avLst/>
          </a:prstGeom>
          <a:noFill/>
          <a:ln w="9525">
            <a:noFill/>
            <a:miter lim="800000"/>
            <a:headEnd/>
            <a:tailEnd/>
          </a:ln>
        </p:spPr>
      </p:pic>
      <p:sp>
        <p:nvSpPr>
          <p:cNvPr id="8" name="Rectangle 7"/>
          <p:cNvSpPr/>
          <p:nvPr/>
        </p:nvSpPr>
        <p:spPr>
          <a:xfrm>
            <a:off x="990600" y="4572000"/>
            <a:ext cx="7772400" cy="1200329"/>
          </a:xfrm>
          <a:prstGeom prst="rect">
            <a:avLst/>
          </a:prstGeom>
        </p:spPr>
        <p:txBody>
          <a:bodyPr wrap="square">
            <a:spAutoFit/>
          </a:bodyPr>
          <a:lstStyle/>
          <a:p>
            <a:r>
              <a:rPr lang="en-US" sz="1200" dirty="0" smtClean="0">
                <a:latin typeface="+mj-lt"/>
              </a:rPr>
              <a:t>The Issuer will issue Certificates (which shall be perpetual and accordingly shall not have a fixed redemption) to the </a:t>
            </a:r>
            <a:r>
              <a:rPr lang="en-US" sz="1200" dirty="0" err="1" smtClean="0">
                <a:latin typeface="+mj-lt"/>
              </a:rPr>
              <a:t>Certificateholders</a:t>
            </a:r>
            <a:r>
              <a:rPr lang="en-US" sz="1200" dirty="0" smtClean="0">
                <a:latin typeface="+mj-lt"/>
              </a:rPr>
              <a:t> and collect the trust certificate Proceeds </a:t>
            </a:r>
            <a:r>
              <a:rPr lang="en-US" sz="1200" dirty="0" err="1" smtClean="0">
                <a:latin typeface="+mj-lt"/>
              </a:rPr>
              <a:t>therefrom</a:t>
            </a:r>
            <a:r>
              <a:rPr lang="en-US" sz="1200" dirty="0" smtClean="0">
                <a:latin typeface="+mj-lt"/>
              </a:rPr>
              <a:t>.</a:t>
            </a:r>
          </a:p>
          <a:p>
            <a:r>
              <a:rPr lang="en-US" sz="1200" dirty="0" smtClean="0">
                <a:latin typeface="+mj-lt"/>
              </a:rPr>
              <a:t> Pursuant to a </a:t>
            </a:r>
            <a:r>
              <a:rPr lang="en-US" sz="1200" dirty="0" err="1" smtClean="0">
                <a:latin typeface="+mj-lt"/>
              </a:rPr>
              <a:t>Mudharabah</a:t>
            </a:r>
            <a:r>
              <a:rPr lang="en-US" sz="1200" dirty="0" smtClean="0">
                <a:latin typeface="+mj-lt"/>
              </a:rPr>
              <a:t> Agreement between AHB (as </a:t>
            </a:r>
            <a:r>
              <a:rPr lang="en-US" sz="1200" dirty="0" err="1" smtClean="0">
                <a:latin typeface="+mj-lt"/>
              </a:rPr>
              <a:t>Mudareb</a:t>
            </a:r>
            <a:r>
              <a:rPr lang="en-US" sz="1200" dirty="0" smtClean="0">
                <a:latin typeface="+mj-lt"/>
              </a:rPr>
              <a:t>) and the Issuer (as </a:t>
            </a:r>
            <a:r>
              <a:rPr lang="en-US" sz="1200" dirty="0" err="1" smtClean="0">
                <a:latin typeface="+mj-lt"/>
              </a:rPr>
              <a:t>Raab</a:t>
            </a:r>
            <a:r>
              <a:rPr lang="en-US" sz="1200" dirty="0" smtClean="0">
                <a:latin typeface="+mj-lt"/>
              </a:rPr>
              <a:t>-al-</a:t>
            </a:r>
            <a:r>
              <a:rPr lang="en-US" sz="1200" dirty="0" err="1" smtClean="0">
                <a:latin typeface="+mj-lt"/>
              </a:rPr>
              <a:t>Maal</a:t>
            </a:r>
            <a:r>
              <a:rPr lang="en-US" sz="1200" dirty="0" smtClean="0">
                <a:latin typeface="+mj-lt"/>
              </a:rPr>
              <a:t>), </a:t>
            </a:r>
            <a:r>
              <a:rPr lang="en-US" sz="1200" dirty="0" err="1" smtClean="0">
                <a:latin typeface="+mj-lt"/>
              </a:rPr>
              <a:t>aMudharabah</a:t>
            </a:r>
            <a:r>
              <a:rPr lang="en-US" sz="1200" dirty="0" smtClean="0">
                <a:latin typeface="+mj-lt"/>
              </a:rPr>
              <a:t> will be constituted where under the Trust Certificate Proceeds will be contributed by the Issuer as the initial </a:t>
            </a:r>
            <a:r>
              <a:rPr lang="en-US" sz="1200" dirty="0" err="1" smtClean="0">
                <a:latin typeface="+mj-lt"/>
              </a:rPr>
              <a:t>Mudharabah</a:t>
            </a:r>
            <a:r>
              <a:rPr lang="en-US" sz="1200" dirty="0" smtClean="0">
                <a:latin typeface="+mj-lt"/>
              </a:rPr>
              <a:t> Capital. </a:t>
            </a:r>
            <a:r>
              <a:rPr lang="en-US" sz="1200" dirty="0" err="1" smtClean="0">
                <a:latin typeface="+mj-lt"/>
              </a:rPr>
              <a:t>TheMudharabah</a:t>
            </a:r>
            <a:r>
              <a:rPr lang="en-US" sz="1200" dirty="0" smtClean="0">
                <a:latin typeface="+mj-lt"/>
              </a:rPr>
              <a:t> shall commence on the date of the payment of the </a:t>
            </a:r>
            <a:r>
              <a:rPr lang="en-US" sz="1200" dirty="0" err="1" smtClean="0">
                <a:latin typeface="+mj-lt"/>
              </a:rPr>
              <a:t>Mudharabah</a:t>
            </a:r>
            <a:r>
              <a:rPr lang="en-US" sz="1200" dirty="0" smtClean="0">
                <a:latin typeface="+mj-lt"/>
              </a:rPr>
              <a:t> Capital to AHB by the Issuer and shall terminate on the date that the Trust Certificates are redeemed in full.</a:t>
            </a:r>
            <a:endParaRPr lang="en-US" sz="1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274638"/>
            <a:ext cx="6477000" cy="1020762"/>
          </a:xfrm>
        </p:spPr>
        <p:txBody>
          <a:bodyPr/>
          <a:lstStyle/>
          <a:p>
            <a:r>
              <a:rPr lang="en-US" sz="2800" b="1" dirty="0" err="1" smtClean="0">
                <a:solidFill>
                  <a:schemeClr val="tx1"/>
                </a:solidFill>
              </a:rPr>
              <a:t>Damac</a:t>
            </a:r>
            <a:r>
              <a:rPr lang="en-US" sz="2800" b="1" dirty="0" smtClean="0">
                <a:solidFill>
                  <a:schemeClr val="tx1"/>
                </a:solidFill>
              </a:rPr>
              <a:t> Properties Sukuk Transaction Summary</a:t>
            </a:r>
          </a:p>
        </p:txBody>
      </p:sp>
      <p:sp>
        <p:nvSpPr>
          <p:cNvPr id="5" name="Slide Number Placeholder 4"/>
          <p:cNvSpPr>
            <a:spLocks noGrp="1"/>
          </p:cNvSpPr>
          <p:nvPr>
            <p:ph type="sldNum" sz="quarter" idx="12"/>
          </p:nvPr>
        </p:nvSpPr>
        <p:spPr/>
        <p:txBody>
          <a:bodyPr/>
          <a:lstStyle/>
          <a:p>
            <a:pPr>
              <a:defRPr/>
            </a:pPr>
            <a:r>
              <a:rPr lang="en-US" dirty="0" smtClean="0"/>
              <a:t>22</a:t>
            </a:r>
            <a:endParaRPr lang="en-US" dirty="0"/>
          </a:p>
        </p:txBody>
      </p:sp>
      <p:sp>
        <p:nvSpPr>
          <p:cNvPr id="7"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graphicFrame>
        <p:nvGraphicFramePr>
          <p:cNvPr id="8" name="Table 7"/>
          <p:cNvGraphicFramePr>
            <a:graphicFrameLocks noGrp="1"/>
          </p:cNvGraphicFramePr>
          <p:nvPr/>
        </p:nvGraphicFramePr>
        <p:xfrm>
          <a:off x="609600" y="1295400"/>
          <a:ext cx="6934199" cy="4015867"/>
        </p:xfrm>
        <a:graphic>
          <a:graphicData uri="http://schemas.openxmlformats.org/drawingml/2006/table">
            <a:tbl>
              <a:tblPr>
                <a:tableStyleId>{69C7853C-536D-4A76-A0AE-DD22124D55A5}</a:tableStyleId>
              </a:tblPr>
              <a:tblGrid>
                <a:gridCol w="2088776"/>
                <a:gridCol w="4845423"/>
              </a:tblGrid>
              <a:tr h="257175">
                <a:tc>
                  <a:txBody>
                    <a:bodyPr/>
                    <a:lstStyle/>
                    <a:p>
                      <a:pPr marL="0" marR="0" algn="just">
                        <a:lnSpc>
                          <a:spcPct val="110000"/>
                        </a:lnSpc>
                        <a:spcBef>
                          <a:spcPts val="0"/>
                        </a:spcBef>
                        <a:spcAft>
                          <a:spcPts val="0"/>
                        </a:spcAft>
                      </a:pPr>
                      <a:r>
                        <a:rPr lang="en-GB" sz="1200" b="1" kern="1000" dirty="0"/>
                        <a:t>Issuer</a:t>
                      </a:r>
                      <a:endParaRPr lang="en-US" sz="1200" b="1"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200" b="1" dirty="0" smtClean="0"/>
                        <a:t>Alpha Star Holding Limited</a:t>
                      </a:r>
                      <a:endParaRPr lang="en-US" sz="1200" b="1" dirty="0">
                        <a:latin typeface="+mn-lt"/>
                        <a:ea typeface="Calibri"/>
                        <a:cs typeface="Arial"/>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Obligor</a:t>
                      </a:r>
                      <a:endParaRPr lang="en-US" sz="1200" b="1" dirty="0">
                        <a:latin typeface="Calibri"/>
                        <a:ea typeface="Calibri"/>
                        <a:cs typeface="Calibri"/>
                      </a:endParaRPr>
                    </a:p>
                  </a:txBody>
                  <a:tcPr marL="68580" marR="68580" marT="0" marB="0"/>
                </a:tc>
                <a:tc>
                  <a:txBody>
                    <a:bodyPr/>
                    <a:lstStyle/>
                    <a:p>
                      <a:pPr algn="l" fontAlgn="b"/>
                      <a:r>
                        <a:rPr lang="en-US" sz="1200" b="1" u="none" strike="noStrike" dirty="0" err="1" smtClean="0"/>
                        <a:t>Damac</a:t>
                      </a:r>
                      <a:r>
                        <a:rPr lang="en-US" sz="1200" b="1" u="none" strike="noStrike" dirty="0" smtClean="0"/>
                        <a:t> Properties </a:t>
                      </a:r>
                      <a:endParaRPr lang="en-US" sz="1200" b="1" i="0" u="none" strike="noStrike" dirty="0">
                        <a:solidFill>
                          <a:srgbClr val="000000"/>
                        </a:solidFill>
                        <a:latin typeface="+mn-lt"/>
                      </a:endParaRPr>
                    </a:p>
                  </a:txBody>
                  <a:tcPr marL="68580" marR="68580" marT="0" marB="0"/>
                </a:tc>
              </a:tr>
              <a:tr h="257175">
                <a:tc>
                  <a:txBody>
                    <a:bodyPr/>
                    <a:lstStyle/>
                    <a:p>
                      <a:pPr marL="0" marR="0">
                        <a:lnSpc>
                          <a:spcPct val="110000"/>
                        </a:lnSpc>
                        <a:spcBef>
                          <a:spcPts val="0"/>
                        </a:spcBef>
                        <a:spcAft>
                          <a:spcPts val="0"/>
                        </a:spcAft>
                      </a:pPr>
                      <a:r>
                        <a:rPr lang="en-GB" sz="1200" b="1" kern="1000" dirty="0"/>
                        <a:t>Country of Transaction</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a:t>United Arab Emirates</a:t>
                      </a:r>
                      <a:endParaRPr lang="en-US" sz="1200" b="1">
                        <a:latin typeface="Calibri"/>
                        <a:ea typeface="Calibri"/>
                        <a:cs typeface="Calibri"/>
                      </a:endParaRPr>
                    </a:p>
                  </a:txBody>
                  <a:tcPr marL="68580" marR="68580" marT="0" marB="0"/>
                </a:tc>
              </a:tr>
              <a:tr h="257175">
                <a:tc>
                  <a:txBody>
                    <a:bodyPr/>
                    <a:lstStyle/>
                    <a:p>
                      <a:pPr marL="0" marR="0">
                        <a:lnSpc>
                          <a:spcPct val="115000"/>
                        </a:lnSpc>
                        <a:spcBef>
                          <a:spcPts val="0"/>
                        </a:spcBef>
                        <a:spcAft>
                          <a:spcPts val="0"/>
                        </a:spcAft>
                      </a:pPr>
                      <a:r>
                        <a:rPr lang="en-US" sz="1200" b="1" dirty="0" smtClean="0"/>
                        <a:t>Structure </a:t>
                      </a:r>
                      <a:endParaRPr lang="en-US" sz="1200" b="1" dirty="0">
                        <a:latin typeface="+mn-lt"/>
                        <a:ea typeface="Calibri"/>
                        <a:cs typeface="Arial"/>
                      </a:endParaRPr>
                    </a:p>
                  </a:txBody>
                  <a:tcPr marL="68580" marR="68580" marT="0" marB="0"/>
                </a:tc>
                <a:tc>
                  <a:txBody>
                    <a:bodyPr/>
                    <a:lstStyle/>
                    <a:p>
                      <a:pPr algn="l" fontAlgn="b"/>
                      <a:r>
                        <a:rPr lang="en-US" sz="1200" b="1" u="none" strike="noStrike" dirty="0" smtClean="0"/>
                        <a:t>Sukuk Al </a:t>
                      </a:r>
                      <a:r>
                        <a:rPr lang="en-US" sz="1200" b="1" u="none" strike="noStrike" dirty="0" err="1" smtClean="0"/>
                        <a:t>Ijarah</a:t>
                      </a:r>
                      <a:endParaRPr lang="en-US" sz="1200" b="1" i="0" u="none" strike="noStrike" dirty="0">
                        <a:solidFill>
                          <a:srgbClr val="000000"/>
                        </a:solidFill>
                        <a:latin typeface="+mn-lt"/>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Issue Size</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USD </a:t>
                      </a:r>
                      <a:r>
                        <a:rPr lang="en-GB" sz="1200" b="1" kern="1000" dirty="0" smtClean="0"/>
                        <a:t>650 </a:t>
                      </a:r>
                      <a:r>
                        <a:rPr lang="en-GB" sz="1200" b="1" kern="1000" dirty="0"/>
                        <a:t>million</a:t>
                      </a:r>
                      <a:endParaRPr lang="en-US" sz="1200" b="1" dirty="0">
                        <a:latin typeface="Calibri"/>
                        <a:ea typeface="Calibri"/>
                        <a:cs typeface="Calibri"/>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Issue Rating</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US" sz="1200" b="1" kern="1000" dirty="0" smtClean="0"/>
                        <a:t>‘‘BB’’ by Standard and Poor’s Credit Market Services Europe</a:t>
                      </a:r>
                    </a:p>
                    <a:p>
                      <a:pPr marL="0" marR="0" algn="just">
                        <a:lnSpc>
                          <a:spcPct val="110000"/>
                        </a:lnSpc>
                        <a:spcBef>
                          <a:spcPts val="0"/>
                        </a:spcBef>
                        <a:spcAft>
                          <a:spcPts val="0"/>
                        </a:spcAft>
                      </a:pPr>
                      <a:r>
                        <a:rPr lang="en-US" sz="1200" b="1" kern="1000" dirty="0" smtClean="0"/>
                        <a:t>Limited.</a:t>
                      </a:r>
                      <a:endParaRPr lang="en-US" sz="1200" b="1" dirty="0">
                        <a:latin typeface="Calibri"/>
                        <a:ea typeface="Calibri"/>
                        <a:cs typeface="Calibri"/>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Issue Date</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18 June 2014</a:t>
                      </a:r>
                      <a:endParaRPr lang="en-US" sz="1200" b="1" dirty="0">
                        <a:latin typeface="Calibri"/>
                        <a:ea typeface="Calibri"/>
                        <a:cs typeface="Calibri"/>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Tenor</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smtClean="0"/>
                        <a:t>5-year</a:t>
                      </a:r>
                      <a:endParaRPr lang="en-US" sz="1200" b="1" dirty="0">
                        <a:latin typeface="Calibri"/>
                        <a:ea typeface="Calibri"/>
                        <a:cs typeface="Calibri"/>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Maturity</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smtClean="0"/>
                        <a:t>April</a:t>
                      </a:r>
                      <a:r>
                        <a:rPr lang="en-GB" sz="1200" b="1" kern="1000" baseline="0" dirty="0" smtClean="0"/>
                        <a:t>  2019</a:t>
                      </a:r>
                      <a:endParaRPr lang="en-US" sz="1200" b="1" dirty="0">
                        <a:latin typeface="Calibri"/>
                        <a:ea typeface="Calibri"/>
                        <a:cs typeface="Calibri"/>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Profit Rate</a:t>
                      </a:r>
                      <a:endParaRPr lang="en-US" sz="1200" b="1" dirty="0">
                        <a:latin typeface="Calibri"/>
                        <a:ea typeface="Calibri"/>
                        <a:cs typeface="Calibri"/>
                      </a:endParaRPr>
                    </a:p>
                  </a:txBody>
                  <a:tcPr marL="68580" marR="68580" marT="0" marB="0"/>
                </a:tc>
                <a:tc>
                  <a:txBody>
                    <a:bodyPr/>
                    <a:lstStyle/>
                    <a:p>
                      <a:pPr marL="0" marR="0" indent="0" algn="just" defTabSz="914400" rtl="0" eaLnBrk="1" fontAlgn="auto" latinLnBrk="0" hangingPunct="1">
                        <a:lnSpc>
                          <a:spcPct val="110000"/>
                        </a:lnSpc>
                        <a:spcBef>
                          <a:spcPts val="0"/>
                        </a:spcBef>
                        <a:spcAft>
                          <a:spcPts val="0"/>
                        </a:spcAft>
                        <a:buClrTx/>
                        <a:buSzTx/>
                        <a:buFontTx/>
                        <a:buNone/>
                        <a:tabLst/>
                        <a:defRPr/>
                      </a:pPr>
                      <a:r>
                        <a:rPr lang="en-GB" sz="1200" b="1" kern="1000" dirty="0" smtClean="0"/>
                        <a:t>4.970%  per annum.</a:t>
                      </a:r>
                      <a:endParaRPr lang="en-US" sz="1200" b="1" dirty="0">
                        <a:latin typeface="Calibri"/>
                        <a:ea typeface="Calibri"/>
                        <a:cs typeface="Calibri"/>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Listing</a:t>
                      </a:r>
                      <a:endParaRPr lang="en-US" sz="1200" b="1" dirty="0">
                        <a:latin typeface="Calibri"/>
                        <a:ea typeface="Calibri"/>
                        <a:cs typeface="Calibri"/>
                      </a:endParaRPr>
                    </a:p>
                  </a:txBody>
                  <a:tcPr marL="68580" marR="68580" marT="0" marB="0"/>
                </a:tc>
                <a:tc>
                  <a:txBody>
                    <a:bodyPr/>
                    <a:lstStyle/>
                    <a:p>
                      <a:pPr marL="0" marR="0" indent="0" algn="just" defTabSz="914400" rtl="0" eaLnBrk="1" fontAlgn="auto" latinLnBrk="0" hangingPunct="1">
                        <a:lnSpc>
                          <a:spcPct val="110000"/>
                        </a:lnSpc>
                        <a:spcBef>
                          <a:spcPts val="0"/>
                        </a:spcBef>
                        <a:spcAft>
                          <a:spcPts val="0"/>
                        </a:spcAft>
                        <a:buClrTx/>
                        <a:buSzTx/>
                        <a:buFontTx/>
                        <a:buNone/>
                        <a:tabLst/>
                        <a:defRPr/>
                      </a:pPr>
                      <a:r>
                        <a:rPr lang="en-GB" sz="1200" b="1" kern="1000" dirty="0" smtClean="0"/>
                        <a:t>London</a:t>
                      </a:r>
                      <a:r>
                        <a:rPr lang="en-GB" sz="1200" b="1" kern="1000" baseline="0" dirty="0" smtClean="0"/>
                        <a:t> </a:t>
                      </a:r>
                      <a:r>
                        <a:rPr lang="en-GB" sz="1200" b="1" kern="1000" dirty="0" smtClean="0"/>
                        <a:t> Exchange /</a:t>
                      </a:r>
                      <a:r>
                        <a:rPr lang="en-GB" sz="1200" b="1" kern="1000" dirty="0" err="1" smtClean="0"/>
                        <a:t>Nasdaq</a:t>
                      </a:r>
                      <a:r>
                        <a:rPr lang="en-GB" sz="1200" b="1" kern="1000" dirty="0" smtClean="0"/>
                        <a:t> </a:t>
                      </a:r>
                      <a:r>
                        <a:rPr lang="en-GB" sz="1200" b="1" kern="1000" dirty="0"/>
                        <a:t>Dubai</a:t>
                      </a:r>
                      <a:endParaRPr lang="en-US" sz="1200" b="1" dirty="0">
                        <a:latin typeface="Calibri"/>
                        <a:ea typeface="Calibri"/>
                        <a:cs typeface="Calibri"/>
                      </a:endParaRPr>
                    </a:p>
                  </a:txBody>
                  <a:tcPr marL="68580" marR="68580" marT="0" marB="0"/>
                </a:tc>
              </a:tr>
              <a:tr h="257175">
                <a:tc>
                  <a:txBody>
                    <a:bodyPr/>
                    <a:lstStyle/>
                    <a:p>
                      <a:pPr marL="0" marR="0" algn="just">
                        <a:lnSpc>
                          <a:spcPct val="110000"/>
                        </a:lnSpc>
                        <a:spcBef>
                          <a:spcPts val="0"/>
                        </a:spcBef>
                        <a:spcAft>
                          <a:spcPts val="0"/>
                        </a:spcAft>
                      </a:pPr>
                      <a:r>
                        <a:rPr lang="en-GB" sz="1200" b="1" kern="1000" dirty="0"/>
                        <a:t>Governing Law</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GB" sz="1200" b="1" kern="1000" dirty="0"/>
                        <a:t>English Law and Dubai Law</a:t>
                      </a:r>
                      <a:endParaRPr lang="en-US" sz="1200" b="1" dirty="0">
                        <a:latin typeface="Calibri"/>
                        <a:ea typeface="Calibri"/>
                        <a:cs typeface="Calibri"/>
                      </a:endParaRPr>
                    </a:p>
                  </a:txBody>
                  <a:tcPr marL="68580" marR="68580" marT="0" marB="0"/>
                </a:tc>
              </a:tr>
              <a:tr h="514350">
                <a:tc>
                  <a:txBody>
                    <a:bodyPr/>
                    <a:lstStyle/>
                    <a:p>
                      <a:pPr marL="0" marR="0" algn="just">
                        <a:lnSpc>
                          <a:spcPct val="110000"/>
                        </a:lnSpc>
                        <a:spcBef>
                          <a:spcPts val="0"/>
                        </a:spcBef>
                        <a:spcAft>
                          <a:spcPts val="0"/>
                        </a:spcAft>
                      </a:pPr>
                      <a:r>
                        <a:rPr lang="en-GB" sz="1200" b="1" kern="1000" dirty="0"/>
                        <a:t>Joint Lead Managers</a:t>
                      </a:r>
                      <a:endParaRPr lang="en-US" sz="1200" b="1" dirty="0">
                        <a:latin typeface="Calibri"/>
                        <a:ea typeface="Calibri"/>
                        <a:cs typeface="Calibri"/>
                      </a:endParaRPr>
                    </a:p>
                  </a:txBody>
                  <a:tcPr marL="68580" marR="68580" marT="0" marB="0"/>
                </a:tc>
                <a:tc>
                  <a:txBody>
                    <a:bodyPr/>
                    <a:lstStyle/>
                    <a:p>
                      <a:pPr marL="0" marR="0" algn="just">
                        <a:lnSpc>
                          <a:spcPct val="110000"/>
                        </a:lnSpc>
                        <a:spcBef>
                          <a:spcPts val="0"/>
                        </a:spcBef>
                        <a:spcAft>
                          <a:spcPts val="0"/>
                        </a:spcAft>
                      </a:pPr>
                      <a:r>
                        <a:rPr lang="en-US" sz="1200" b="1" dirty="0" smtClean="0">
                          <a:latin typeface="+mn-lt"/>
                          <a:ea typeface="Calibri"/>
                          <a:cs typeface="Calibri"/>
                        </a:rPr>
                        <a:t>ADIB, Barclays Bank PLC, Citigroup, Global Markets Limited, Deutsche Bank AG,</a:t>
                      </a:r>
                      <a:r>
                        <a:rPr lang="en-US" sz="1200" b="1" baseline="0" dirty="0" smtClean="0">
                          <a:latin typeface="+mn-lt"/>
                          <a:ea typeface="Calibri"/>
                          <a:cs typeface="Calibri"/>
                        </a:rPr>
                        <a:t> </a:t>
                      </a:r>
                      <a:r>
                        <a:rPr lang="en-US" sz="1200" b="1" dirty="0" smtClean="0">
                          <a:latin typeface="+mn-lt"/>
                          <a:ea typeface="Calibri"/>
                          <a:cs typeface="Calibri"/>
                        </a:rPr>
                        <a:t>London Branch, Dubai Islamic Bank, Emirates NBD Capital and</a:t>
                      </a:r>
                      <a:r>
                        <a:rPr lang="en-US" sz="1200" b="1" baseline="0" dirty="0" smtClean="0">
                          <a:latin typeface="+mn-lt"/>
                          <a:ea typeface="Calibri"/>
                          <a:cs typeface="Calibri"/>
                        </a:rPr>
                        <a:t> </a:t>
                      </a:r>
                      <a:r>
                        <a:rPr lang="en-US" sz="1200" b="1" dirty="0" smtClean="0">
                          <a:latin typeface="+mn-lt"/>
                          <a:ea typeface="Calibri"/>
                          <a:cs typeface="Calibri"/>
                        </a:rPr>
                        <a:t>National Bank of Abu Dhabi </a:t>
                      </a:r>
                    </a:p>
                    <a:p>
                      <a:pPr marL="0" marR="0" algn="just">
                        <a:lnSpc>
                          <a:spcPct val="110000"/>
                        </a:lnSpc>
                        <a:spcBef>
                          <a:spcPts val="0"/>
                        </a:spcBef>
                        <a:spcAft>
                          <a:spcPts val="0"/>
                        </a:spcAft>
                      </a:pPr>
                      <a:endParaRPr lang="en-US" sz="1200" b="1" dirty="0">
                        <a:latin typeface="Calibri"/>
                        <a:ea typeface="Calibri"/>
                        <a:cs typeface="Calibri"/>
                      </a:endParaRPr>
                    </a:p>
                  </a:txBody>
                  <a:tcPr marL="68580" marR="68580" marT="0" marB="0"/>
                </a:tc>
              </a:tr>
            </a:tbl>
          </a:graphicData>
        </a:graphic>
      </p:graphicFrame>
      <p:sp>
        <p:nvSpPr>
          <p:cNvPr id="9" name="Rectangle 8"/>
          <p:cNvSpPr/>
          <p:nvPr/>
        </p:nvSpPr>
        <p:spPr>
          <a:xfrm>
            <a:off x="457200" y="5486400"/>
            <a:ext cx="8686800" cy="707886"/>
          </a:xfrm>
          <a:prstGeom prst="rect">
            <a:avLst/>
          </a:prstGeom>
        </p:spPr>
        <p:txBody>
          <a:bodyPr wrap="square">
            <a:spAutoFit/>
          </a:bodyPr>
          <a:lstStyle/>
          <a:p>
            <a:r>
              <a:rPr lang="en-US" sz="1200" dirty="0" err="1" smtClean="0">
                <a:latin typeface="+mn-lt"/>
              </a:rPr>
              <a:t>Damac</a:t>
            </a:r>
            <a:r>
              <a:rPr lang="en-US" sz="1200" dirty="0" smtClean="0">
                <a:latin typeface="+mn-lt"/>
              </a:rPr>
              <a:t> in dual listing should encourage more UAE-based companies listed abroad to do the same. With 41 companies from the Middle East and North Africa currently listed on the LSE, analysts and business executives cited London’s lack of constraints as one of the main reasons for listing there</a:t>
            </a:r>
            <a:r>
              <a:rPr lang="en-US" sz="1600" dirty="0" smtClean="0">
                <a:latin typeface="+mn-lt"/>
              </a:rPr>
              <a:t>.</a:t>
            </a:r>
            <a:endParaRPr lang="en-US" sz="1600" dirty="0">
              <a:latin typeface="+mn-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err="1" smtClean="0">
                <a:solidFill>
                  <a:schemeClr val="tx1"/>
                </a:solidFill>
              </a:rPr>
              <a:t>Damac</a:t>
            </a:r>
            <a:r>
              <a:rPr lang="en-US" sz="2800" b="1" dirty="0" smtClean="0">
                <a:solidFill>
                  <a:schemeClr val="tx1"/>
                </a:solidFill>
              </a:rPr>
              <a:t> Properties Sukuk Structure Diagram   </a:t>
            </a:r>
            <a:endParaRPr lang="en-US" sz="2800" dirty="0"/>
          </a:p>
        </p:txBody>
      </p:sp>
      <p:sp>
        <p:nvSpPr>
          <p:cNvPr id="5" name="Slide Number Placeholder 4"/>
          <p:cNvSpPr>
            <a:spLocks noGrp="1"/>
          </p:cNvSpPr>
          <p:nvPr>
            <p:ph type="sldNum" sz="quarter" idx="12"/>
          </p:nvPr>
        </p:nvSpPr>
        <p:spPr/>
        <p:txBody>
          <a:bodyPr/>
          <a:lstStyle/>
          <a:p>
            <a:pPr>
              <a:defRPr/>
            </a:pPr>
            <a:r>
              <a:rPr lang="en-US" dirty="0" smtClean="0"/>
              <a:t>23</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457200" y="1600200"/>
            <a:ext cx="7219950" cy="4619625"/>
          </a:xfrm>
          <a:prstGeom prst="rect">
            <a:avLst/>
          </a:prstGeom>
          <a:noFill/>
          <a:ln w="9525">
            <a:noFill/>
            <a:miter lim="800000"/>
            <a:headEnd/>
            <a:tailEnd/>
          </a:ln>
        </p:spPr>
      </p:pic>
      <p:sp>
        <p:nvSpPr>
          <p:cNvPr id="7"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tx1"/>
                </a:solidFill>
              </a:rPr>
              <a:t>Recent Developments in Sukuk Market </a:t>
            </a:r>
            <a:endParaRPr lang="en-US" sz="3200" b="1" dirty="0">
              <a:solidFill>
                <a:schemeClr val="tx1"/>
              </a:solidFill>
            </a:endParaRPr>
          </a:p>
        </p:txBody>
      </p:sp>
      <p:sp>
        <p:nvSpPr>
          <p:cNvPr id="3" name="Content Placeholder 2"/>
          <p:cNvSpPr>
            <a:spLocks noGrp="1"/>
          </p:cNvSpPr>
          <p:nvPr>
            <p:ph idx="1"/>
          </p:nvPr>
        </p:nvSpPr>
        <p:spPr/>
        <p:txBody>
          <a:bodyPr/>
          <a:lstStyle/>
          <a:p>
            <a:pPr>
              <a:buFont typeface="Wingdings" pitchFamily="2" charset="2"/>
              <a:buChar char="Ø"/>
            </a:pPr>
            <a:r>
              <a:rPr lang="en-US" sz="2000" b="1" dirty="0" smtClean="0"/>
              <a:t>CIMB plans first </a:t>
            </a:r>
            <a:r>
              <a:rPr lang="en-US" sz="2000" b="1" dirty="0" err="1" smtClean="0"/>
              <a:t>Collateralised</a:t>
            </a:r>
            <a:r>
              <a:rPr lang="en-US" sz="2000" b="1" dirty="0" smtClean="0"/>
              <a:t> Sukuk in RM1Bio fund-raising bid </a:t>
            </a:r>
          </a:p>
          <a:p>
            <a:pPr>
              <a:buNone/>
            </a:pPr>
            <a:r>
              <a:rPr lang="en-US" sz="2000" dirty="0" smtClean="0"/>
              <a:t>	</a:t>
            </a:r>
            <a:r>
              <a:rPr lang="en-US" sz="1400" dirty="0" smtClean="0"/>
              <a:t>CIMB Group Holdings </a:t>
            </a:r>
            <a:r>
              <a:rPr lang="en-US" sz="1400" dirty="0" err="1" smtClean="0"/>
              <a:t>Bhd</a:t>
            </a:r>
            <a:r>
              <a:rPr lang="en-US" sz="1400" dirty="0" smtClean="0"/>
              <a:t> plans to sell a </a:t>
            </a:r>
            <a:r>
              <a:rPr lang="en-US" sz="1400" dirty="0" err="1" smtClean="0"/>
              <a:t>sukuk</a:t>
            </a:r>
            <a:r>
              <a:rPr lang="en-US" sz="1400" dirty="0" smtClean="0"/>
              <a:t> backed by a pool of loans, becoming the world’s first Islamic bank to sell the type of </a:t>
            </a:r>
            <a:r>
              <a:rPr lang="en-US" sz="1400" dirty="0" err="1" smtClean="0"/>
              <a:t>collateralised</a:t>
            </a:r>
            <a:r>
              <a:rPr lang="en-US" sz="1400" dirty="0" smtClean="0"/>
              <a:t> debt that contributed to the global financial crisis.</a:t>
            </a:r>
          </a:p>
          <a:p>
            <a:pPr>
              <a:buNone/>
            </a:pPr>
            <a:endParaRPr lang="en-US" sz="1400" dirty="0" smtClean="0"/>
          </a:p>
          <a:p>
            <a:pPr>
              <a:buFont typeface="Wingdings" pitchFamily="2" charset="2"/>
              <a:buChar char="Ø"/>
            </a:pPr>
            <a:r>
              <a:rPr lang="en-US" sz="2000" b="1" dirty="0" smtClean="0"/>
              <a:t>Emirates Airline UK guaranteed Sukuk of US$ 913 Bio </a:t>
            </a:r>
          </a:p>
          <a:p>
            <a:pPr>
              <a:buNone/>
            </a:pPr>
            <a:r>
              <a:rPr lang="en-US" sz="1400" dirty="0" smtClean="0"/>
              <a:t>	Emirates , the Dubai-based airline, issued an Islamic bond that will be guaranteed by Britain's export credit agency,</a:t>
            </a:r>
          </a:p>
          <a:p>
            <a:pPr>
              <a:buNone/>
            </a:pPr>
            <a:r>
              <a:rPr lang="en-US" sz="1400" dirty="0" smtClean="0"/>
              <a:t>	 The deal assumes significance as this is the first time the export credit agency has guaranteed a Sukuk, as Islamic bonds are known. </a:t>
            </a:r>
          </a:p>
          <a:p>
            <a:pPr>
              <a:buNone/>
            </a:pPr>
            <a:r>
              <a:rPr lang="en-US" sz="1400" dirty="0" smtClean="0"/>
              <a:t>	</a:t>
            </a:r>
            <a:r>
              <a:rPr lang="en-US" sz="2000" b="1" dirty="0" smtClean="0"/>
              <a:t>Malaysia’s </a:t>
            </a:r>
            <a:r>
              <a:rPr lang="en-US" sz="2000" b="1" dirty="0" err="1" smtClean="0"/>
              <a:t>Danajamin</a:t>
            </a:r>
            <a:r>
              <a:rPr lang="en-US" sz="2000" b="1" dirty="0" smtClean="0"/>
              <a:t> guarantees aim to diversify Sukuk market</a:t>
            </a:r>
          </a:p>
          <a:p>
            <a:pPr lvl="0">
              <a:buNone/>
            </a:pPr>
            <a:r>
              <a:rPr lang="en-US" sz="1400" dirty="0" smtClean="0"/>
              <a:t>	Malaysia's $40 billion sovereign wealth fund </a:t>
            </a:r>
            <a:r>
              <a:rPr lang="en-US" sz="1400" dirty="0" err="1" smtClean="0"/>
              <a:t>Khazanah</a:t>
            </a:r>
            <a:r>
              <a:rPr lang="en-US" sz="1400" dirty="0" smtClean="0"/>
              <a:t> </a:t>
            </a:r>
            <a:r>
              <a:rPr lang="en-US" sz="1400" dirty="0" err="1" smtClean="0"/>
              <a:t>Nasional</a:t>
            </a:r>
            <a:r>
              <a:rPr lang="en-US" sz="1400" dirty="0" smtClean="0"/>
              <a:t> plans to issue a </a:t>
            </a:r>
            <a:r>
              <a:rPr lang="en-US" sz="1400" dirty="0" err="1" smtClean="0"/>
              <a:t>sukuk</a:t>
            </a:r>
            <a:r>
              <a:rPr lang="en-US" sz="1400" dirty="0" smtClean="0"/>
              <a:t> worth up to one billion ringgit ($279.17 million) to help fund schools.</a:t>
            </a:r>
          </a:p>
          <a:p>
            <a:pPr>
              <a:buFont typeface="Wingdings" pitchFamily="2" charset="2"/>
              <a:buChar char="Ø"/>
            </a:pPr>
            <a:r>
              <a:rPr lang="en-US" sz="2000" b="1" dirty="0" smtClean="0"/>
              <a:t>Malaysia Sovereign Sukuk dual-tranche $1.5 Bio</a:t>
            </a:r>
          </a:p>
          <a:p>
            <a:pPr>
              <a:buNone/>
            </a:pPr>
            <a:r>
              <a:rPr lang="en-US" sz="1200" dirty="0" smtClean="0"/>
              <a:t>	The government of Malaysia priced a dual-tranche $1.5 billion Sukuk after attracting orders of $9.0 billion from Asia, Europe, the Middle East and the United States.</a:t>
            </a:r>
          </a:p>
          <a:p>
            <a:pPr>
              <a:buNone/>
            </a:pPr>
            <a:r>
              <a:rPr lang="en-US" sz="1200" dirty="0" smtClean="0"/>
              <a:t>	The dual tranche 10 and 30-year </a:t>
            </a:r>
            <a:r>
              <a:rPr lang="en-US" sz="1200" dirty="0" err="1" smtClean="0"/>
              <a:t>Sukuks</a:t>
            </a:r>
            <a:r>
              <a:rPr lang="en-US" sz="1200" dirty="0" smtClean="0"/>
              <a:t> were priced at 115 basis points (</a:t>
            </a:r>
            <a:r>
              <a:rPr lang="en-US" sz="1200" dirty="0" err="1" smtClean="0"/>
              <a:t>bp</a:t>
            </a:r>
            <a:r>
              <a:rPr lang="en-US" sz="1200" dirty="0" smtClean="0"/>
              <a:t>) and 170bp over US Treasuries respectively,  representing a tightening of 20bp and 15bp from the price guidance given.</a:t>
            </a:r>
          </a:p>
          <a:p>
            <a:pPr lvl="0">
              <a:buNone/>
            </a:pPr>
            <a:endParaRPr lang="en-US" sz="1400" dirty="0" smtClean="0"/>
          </a:p>
          <a:p>
            <a:pPr>
              <a:buFont typeface="Wingdings" pitchFamily="2" charset="2"/>
              <a:buChar char="Ø"/>
            </a:pPr>
            <a:endParaRPr lang="en-US" sz="2000" dirty="0" smtClean="0"/>
          </a:p>
          <a:p>
            <a:pPr>
              <a:buNone/>
            </a:pPr>
            <a:endParaRPr lang="en-US" sz="2000" dirty="0"/>
          </a:p>
        </p:txBody>
      </p:sp>
      <p:sp>
        <p:nvSpPr>
          <p:cNvPr id="5" name="Slide Number Placeholder 4"/>
          <p:cNvSpPr>
            <a:spLocks noGrp="1"/>
          </p:cNvSpPr>
          <p:nvPr>
            <p:ph type="sldNum" sz="quarter" idx="12"/>
          </p:nvPr>
        </p:nvSpPr>
        <p:spPr/>
        <p:txBody>
          <a:bodyPr/>
          <a:lstStyle/>
          <a:p>
            <a:pPr>
              <a:defRPr/>
            </a:pPr>
            <a:r>
              <a:rPr lang="en-US" dirty="0" smtClean="0"/>
              <a:t>24</a:t>
            </a:r>
            <a:endParaRPr lang="en-US" dirty="0"/>
          </a:p>
        </p:txBody>
      </p:sp>
      <p:sp>
        <p:nvSpPr>
          <p:cNvPr id="6"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tx1"/>
                </a:solidFill>
              </a:rPr>
              <a:t>Recent Developments in Sukuk Market </a:t>
            </a:r>
            <a:endParaRPr lang="en-US" sz="3200" b="1" dirty="0">
              <a:solidFill>
                <a:schemeClr val="tx1"/>
              </a:solidFill>
            </a:endParaRPr>
          </a:p>
        </p:txBody>
      </p:sp>
      <p:sp>
        <p:nvSpPr>
          <p:cNvPr id="3" name="Content Placeholder 2"/>
          <p:cNvSpPr>
            <a:spLocks noGrp="1"/>
          </p:cNvSpPr>
          <p:nvPr>
            <p:ph idx="1"/>
          </p:nvPr>
        </p:nvSpPr>
        <p:spPr/>
        <p:txBody>
          <a:bodyPr/>
          <a:lstStyle/>
          <a:p>
            <a:pPr>
              <a:buFont typeface="Wingdings" pitchFamily="2" charset="2"/>
              <a:buChar char="Ø"/>
            </a:pPr>
            <a:r>
              <a:rPr lang="en-US" sz="2000" b="1" dirty="0" smtClean="0"/>
              <a:t>Indonesia plans alternative Sukuk structures to boost volumes </a:t>
            </a:r>
          </a:p>
          <a:p>
            <a:pPr>
              <a:buNone/>
            </a:pPr>
            <a:r>
              <a:rPr lang="en-US" sz="1400" dirty="0" smtClean="0"/>
              <a:t>	Indonesia is aiming to boost volumes of Sukuk by introducing new assets to support the transactions.</a:t>
            </a:r>
          </a:p>
          <a:p>
            <a:pPr>
              <a:buNone/>
            </a:pPr>
            <a:r>
              <a:rPr lang="en-US" sz="1400" dirty="0" smtClean="0"/>
              <a:t>	 The government is considering the use of state goods and services as underlying assets on its Sukuk, which have previously relied on projects and infrastructure assets under the </a:t>
            </a:r>
            <a:r>
              <a:rPr lang="en-US" sz="1400" dirty="0" err="1" smtClean="0"/>
              <a:t>ijara</a:t>
            </a:r>
            <a:r>
              <a:rPr lang="en-US" sz="1400" dirty="0" smtClean="0"/>
              <a:t> or </a:t>
            </a:r>
            <a:r>
              <a:rPr lang="en-US" sz="1400" dirty="0" err="1" smtClean="0"/>
              <a:t>wakala</a:t>
            </a:r>
            <a:r>
              <a:rPr lang="en-US" sz="1400" dirty="0" smtClean="0"/>
              <a:t> </a:t>
            </a:r>
            <a:r>
              <a:rPr lang="en-US" sz="1400" dirty="0" err="1" smtClean="0"/>
              <a:t>strutacure</a:t>
            </a:r>
            <a:r>
              <a:rPr lang="en-US" sz="1400" dirty="0" smtClean="0"/>
              <a:t> </a:t>
            </a:r>
            <a:endParaRPr lang="en-US" sz="2000" dirty="0" smtClean="0"/>
          </a:p>
          <a:p>
            <a:pPr>
              <a:buNone/>
            </a:pPr>
            <a:endParaRPr lang="en-US" sz="1400" dirty="0" smtClean="0"/>
          </a:p>
          <a:p>
            <a:pPr>
              <a:buFont typeface="Wingdings" pitchFamily="2" charset="2"/>
              <a:buChar char="Ø"/>
            </a:pPr>
            <a:r>
              <a:rPr lang="en-US" sz="2000" b="1" dirty="0" smtClean="0"/>
              <a:t>Malaysia's KLK to multi-currency Sukuk</a:t>
            </a:r>
          </a:p>
          <a:p>
            <a:pPr>
              <a:buNone/>
            </a:pPr>
            <a:r>
              <a:rPr lang="en-US" sz="1400" dirty="0" smtClean="0"/>
              <a:t>	Malaysian plantation company Kuala Lumpur Kepong (KLK) </a:t>
            </a:r>
            <a:r>
              <a:rPr lang="en-US" sz="1400" dirty="0" err="1" smtClean="0"/>
              <a:t>Bhd</a:t>
            </a:r>
            <a:r>
              <a:rPr lang="en-US" sz="1400" dirty="0" smtClean="0"/>
              <a:t> will raise up to 1.6 billion ringgit ($431.9 million) from Sukuk Issuance</a:t>
            </a:r>
          </a:p>
          <a:p>
            <a:pPr>
              <a:buFont typeface="Wingdings" pitchFamily="2" charset="2"/>
              <a:buChar char="Ø"/>
            </a:pPr>
            <a:r>
              <a:rPr lang="en-US" sz="2000" b="1" dirty="0" smtClean="0"/>
              <a:t>Kazakhstan’s Sovereign Sukuk</a:t>
            </a:r>
          </a:p>
          <a:p>
            <a:pPr>
              <a:buNone/>
            </a:pPr>
            <a:r>
              <a:rPr lang="en-US" sz="1600" dirty="0" smtClean="0"/>
              <a:t>	 Kazakhstan’s parliament has approved a new Islamic finance law, moving the nation a step closer to launching its first sovereign Sukuk</a:t>
            </a:r>
          </a:p>
          <a:p>
            <a:pPr>
              <a:buNone/>
            </a:pPr>
            <a:endParaRPr lang="en-US" sz="1600" dirty="0" smtClean="0"/>
          </a:p>
          <a:p>
            <a:pPr>
              <a:buFont typeface="Wingdings" pitchFamily="2" charset="2"/>
              <a:buChar char="Ø"/>
            </a:pPr>
            <a:r>
              <a:rPr lang="en-US" sz="2000" b="1" dirty="0" smtClean="0"/>
              <a:t>Sukuk Express </a:t>
            </a:r>
          </a:p>
          <a:p>
            <a:pPr>
              <a:buNone/>
            </a:pPr>
            <a:r>
              <a:rPr lang="en-US" sz="1400" b="1" dirty="0" smtClean="0"/>
              <a:t>	</a:t>
            </a:r>
            <a:r>
              <a:rPr lang="en-US" sz="1400" dirty="0" smtClean="0"/>
              <a:t>National Bonds Corporation, the leading </a:t>
            </a:r>
            <a:r>
              <a:rPr lang="en-US" sz="1400" dirty="0" err="1" smtClean="0"/>
              <a:t>sharia</a:t>
            </a:r>
            <a:r>
              <a:rPr lang="en-US" sz="1400" dirty="0" smtClean="0"/>
              <a:t>-compliant savings and investments company in the UAE, has launched 'Sukuk Express', a new service that allows customers to deposit up to AED20,000 daily in their National Bonds accounts via 1,000 quick payment machines</a:t>
            </a:r>
            <a:endParaRPr lang="en-US" sz="2000" dirty="0"/>
          </a:p>
        </p:txBody>
      </p:sp>
      <p:sp>
        <p:nvSpPr>
          <p:cNvPr id="5" name="Slide Number Placeholder 4"/>
          <p:cNvSpPr>
            <a:spLocks noGrp="1"/>
          </p:cNvSpPr>
          <p:nvPr>
            <p:ph type="sldNum" sz="quarter" idx="12"/>
          </p:nvPr>
        </p:nvSpPr>
        <p:spPr/>
        <p:txBody>
          <a:bodyPr/>
          <a:lstStyle/>
          <a:p>
            <a:pPr>
              <a:defRPr/>
            </a:pPr>
            <a:r>
              <a:rPr lang="en-US" dirty="0" smtClean="0"/>
              <a:t>25</a:t>
            </a:r>
            <a:endParaRPr lang="en-US" dirty="0"/>
          </a:p>
        </p:txBody>
      </p:sp>
      <p:sp>
        <p:nvSpPr>
          <p:cNvPr id="6"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Conclusion</a:t>
            </a:r>
            <a:r>
              <a:rPr lang="en-US" dirty="0" smtClean="0"/>
              <a:t> </a:t>
            </a:r>
            <a:endParaRPr lang="en-US" dirty="0"/>
          </a:p>
        </p:txBody>
      </p:sp>
      <p:sp>
        <p:nvSpPr>
          <p:cNvPr id="3" name="Content Placeholder 2"/>
          <p:cNvSpPr>
            <a:spLocks noGrp="1"/>
          </p:cNvSpPr>
          <p:nvPr>
            <p:ph idx="1"/>
          </p:nvPr>
        </p:nvSpPr>
        <p:spPr>
          <a:xfrm>
            <a:off x="457200" y="1600201"/>
            <a:ext cx="7391400" cy="4267199"/>
          </a:xfrm>
        </p:spPr>
        <p:txBody>
          <a:bodyPr/>
          <a:lstStyle/>
          <a:p>
            <a:r>
              <a:rPr lang="en-US" sz="1800" b="1" dirty="0" smtClean="0"/>
              <a:t>It  is no surprise that the domestic market is very much Sovereign led, as the domestic market needs local currency instruments to manage their liquidity while the domestic investors prefer to invest in their home currency so as not to be exposed to currency risk. It is likely that most of the Sovereign will keep a bigger share of the local market as Islamic finance activities grow around the globe, more countries will issue Sukuk in their home currency as part of the Government's own funding needs and to develop benchmark curve to facilitate growth of their domestic market. Investors in the local market need to maintain “Risk Free” assets in their portfolio and the Sovereign provides, just that</a:t>
            </a:r>
            <a:r>
              <a:rPr lang="en-US" sz="1800" b="1" i="1" dirty="0" smtClean="0"/>
              <a:t>.</a:t>
            </a:r>
          </a:p>
          <a:p>
            <a:r>
              <a:rPr lang="en-US" sz="1800" b="1" dirty="0" smtClean="0"/>
              <a:t>In the international cross border market, </a:t>
            </a:r>
            <a:r>
              <a:rPr lang="en-US" sz="1800" b="1" dirty="0" err="1" smtClean="0"/>
              <a:t>Corporates</a:t>
            </a:r>
            <a:r>
              <a:rPr lang="en-US" sz="1800" b="1" dirty="0" smtClean="0"/>
              <a:t> were the earlier dominant issuers but only after Sovereign or Quasi Sovereign laid the foundation that provided confidence in the Sukuk as an acceptable and viable instrument (</a:t>
            </a:r>
            <a:r>
              <a:rPr lang="en-US" sz="1800" b="1" dirty="0" err="1" smtClean="0"/>
              <a:t>eg</a:t>
            </a:r>
            <a:r>
              <a:rPr lang="en-US" sz="1800" b="1" dirty="0" smtClean="0"/>
              <a:t>. Bahrain, UAE, Malaysia, Qatar, and Islamic Development Bank).</a:t>
            </a:r>
            <a:endParaRPr lang="en-US" sz="1800" b="1" dirty="0"/>
          </a:p>
        </p:txBody>
      </p:sp>
      <p:sp>
        <p:nvSpPr>
          <p:cNvPr id="5" name="Slide Number Placeholder 4"/>
          <p:cNvSpPr>
            <a:spLocks noGrp="1"/>
          </p:cNvSpPr>
          <p:nvPr>
            <p:ph type="sldNum" sz="quarter" idx="12"/>
          </p:nvPr>
        </p:nvSpPr>
        <p:spPr/>
        <p:txBody>
          <a:bodyPr/>
          <a:lstStyle/>
          <a:p>
            <a:pPr>
              <a:defRPr/>
            </a:pPr>
            <a:r>
              <a:rPr lang="en-US" dirty="0" smtClean="0"/>
              <a:t>26</a:t>
            </a:r>
            <a:endParaRPr lang="en-US" dirty="0"/>
          </a:p>
        </p:txBody>
      </p:sp>
      <p:sp>
        <p:nvSpPr>
          <p:cNvPr id="6"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Conclusion</a:t>
            </a:r>
            <a:r>
              <a:rPr lang="en-US" dirty="0" smtClean="0"/>
              <a:t> </a:t>
            </a:r>
            <a:endParaRPr lang="en-US" dirty="0"/>
          </a:p>
        </p:txBody>
      </p:sp>
      <p:sp>
        <p:nvSpPr>
          <p:cNvPr id="3" name="Content Placeholder 2"/>
          <p:cNvSpPr>
            <a:spLocks noGrp="1"/>
          </p:cNvSpPr>
          <p:nvPr>
            <p:ph idx="1"/>
          </p:nvPr>
        </p:nvSpPr>
        <p:spPr>
          <a:xfrm>
            <a:off x="457200" y="1600201"/>
            <a:ext cx="7391400" cy="4495799"/>
          </a:xfrm>
        </p:spPr>
        <p:txBody>
          <a:bodyPr/>
          <a:lstStyle/>
          <a:p>
            <a:r>
              <a:rPr lang="en-US" sz="1800" b="1" dirty="0" smtClean="0"/>
              <a:t>In addition many new Sovereign / Quasi Sovereign issuers lent support to the Sukuk market, (</a:t>
            </a:r>
            <a:r>
              <a:rPr lang="en-US" sz="1800" b="1" dirty="0" err="1" smtClean="0"/>
              <a:t>eg</a:t>
            </a:r>
            <a:r>
              <a:rPr lang="en-US" sz="1800" b="1" dirty="0" smtClean="0"/>
              <a:t>. Government of Malaysia, Government of Turkey, Saudi Electricity Company, Islamic Development Bank, Emirates Airlines, </a:t>
            </a:r>
            <a:r>
              <a:rPr lang="en-US" sz="1800" b="1" dirty="0" err="1" smtClean="0"/>
              <a:t>Ras</a:t>
            </a:r>
            <a:r>
              <a:rPr lang="en-US" sz="1800" b="1" dirty="0" smtClean="0"/>
              <a:t> Al </a:t>
            </a:r>
            <a:r>
              <a:rPr lang="en-US" sz="1800" b="1" dirty="0" err="1" smtClean="0"/>
              <a:t>Khaimah</a:t>
            </a:r>
            <a:r>
              <a:rPr lang="en-US" sz="1800" b="1" dirty="0" smtClean="0"/>
              <a:t> etc.). Not only these chunk size Sukuk issuance from high credit quality issuer helped absorb some of the liquidity but in doing so, liquidity remains high and is paving the way for more Sovereign Debutant Sukuk.</a:t>
            </a:r>
          </a:p>
          <a:p>
            <a:r>
              <a:rPr lang="en-US" sz="1800" b="1" dirty="0" smtClean="0"/>
              <a:t>The Sukuk Mutual Funds space is taking shape with number of banks having set up their own Sukuk Fund to offer to their private clients, this is a positive sign, that the Sukuk market is coming of age. Development of the Sukuk Fund is timely, as the current split between Sovereign and Corporate risk is very much desirable, since it offers investors and fund managers with a good mix of Sovereign and Corporate risk to consider. The choice offers the fund manager to not only diversify credit risk but also take into account their risk return profile in allocating to their portfolio.</a:t>
            </a:r>
            <a:endParaRPr lang="en-US" sz="1800" b="1" dirty="0"/>
          </a:p>
        </p:txBody>
      </p:sp>
      <p:sp>
        <p:nvSpPr>
          <p:cNvPr id="5" name="Slide Number Placeholder 4"/>
          <p:cNvSpPr>
            <a:spLocks noGrp="1"/>
          </p:cNvSpPr>
          <p:nvPr>
            <p:ph type="sldNum" sz="quarter" idx="12"/>
          </p:nvPr>
        </p:nvSpPr>
        <p:spPr/>
        <p:txBody>
          <a:bodyPr/>
          <a:lstStyle/>
          <a:p>
            <a:pPr>
              <a:defRPr/>
            </a:pPr>
            <a:r>
              <a:rPr lang="en-US" dirty="0" smtClean="0"/>
              <a:t>27</a:t>
            </a:r>
            <a:endParaRPr lang="en-US" dirty="0"/>
          </a:p>
        </p:txBody>
      </p:sp>
      <p:sp>
        <p:nvSpPr>
          <p:cNvPr id="6"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28600" y="152400"/>
            <a:ext cx="7086600" cy="990600"/>
          </a:xfrm>
        </p:spPr>
        <p:txBody>
          <a:bodyPr/>
          <a:lstStyle/>
          <a:p>
            <a:pPr algn="l"/>
            <a:r>
              <a:rPr lang="en-US" sz="2800" b="1" dirty="0" smtClean="0">
                <a:solidFill>
                  <a:srgbClr val="C00000"/>
                </a:solidFill>
              </a:rPr>
              <a:t/>
            </a:r>
            <a:br>
              <a:rPr lang="en-US" sz="2800" b="1" dirty="0" smtClean="0">
                <a:solidFill>
                  <a:srgbClr val="C00000"/>
                </a:solidFill>
              </a:rPr>
            </a:br>
            <a:r>
              <a:rPr lang="en-US" sz="2200" b="1" dirty="0" smtClean="0">
                <a:solidFill>
                  <a:schemeClr val="tx1"/>
                </a:solidFill>
              </a:rPr>
              <a:t>About </a:t>
            </a:r>
            <a:r>
              <a:rPr lang="en-GB" sz="2200" b="1" dirty="0" smtClean="0">
                <a:solidFill>
                  <a:schemeClr val="tx1"/>
                </a:solidFill>
              </a:rPr>
              <a:t>International Islamic Financial Market (IIFM)</a:t>
            </a:r>
            <a:r>
              <a:rPr lang="en-US" sz="2800" dirty="0" smtClean="0">
                <a:solidFill>
                  <a:srgbClr val="FF0000"/>
                </a:solidFill>
              </a:rPr>
              <a:t/>
            </a:r>
            <a:br>
              <a:rPr lang="en-US" sz="2800" dirty="0" smtClean="0">
                <a:solidFill>
                  <a:srgbClr val="FF0000"/>
                </a:solidFill>
              </a:rPr>
            </a:br>
            <a:endParaRPr lang="en-US" sz="2800" b="1" dirty="0" smtClean="0">
              <a:solidFill>
                <a:srgbClr val="FF0000"/>
              </a:solidFill>
            </a:endParaRPr>
          </a:p>
        </p:txBody>
      </p:sp>
      <p:sp>
        <p:nvSpPr>
          <p:cNvPr id="17411" name="Content Placeholder 2"/>
          <p:cNvSpPr>
            <a:spLocks noGrp="1"/>
          </p:cNvSpPr>
          <p:nvPr>
            <p:ph idx="1"/>
          </p:nvPr>
        </p:nvSpPr>
        <p:spPr>
          <a:xfrm>
            <a:off x="228600" y="1295400"/>
            <a:ext cx="8610600" cy="4800600"/>
          </a:xfrm>
        </p:spPr>
        <p:txBody>
          <a:bodyPr/>
          <a:lstStyle/>
          <a:p>
            <a:r>
              <a:rPr lang="en-US" sz="1200" dirty="0" smtClean="0"/>
              <a:t>IIFM is the international Islamic financial market’s organization focused on the Islamic Capital &amp; Money Market (ICMM) segment of the Islamic Financial Services Industry (IFSI).</a:t>
            </a:r>
          </a:p>
          <a:p>
            <a:pPr>
              <a:buNone/>
            </a:pPr>
            <a:r>
              <a:rPr lang="en-US" sz="1200" dirty="0" smtClean="0"/>
              <a:t>	It was founded in 2002 by the collective efforts of the Islamic Development Bank, </a:t>
            </a:r>
            <a:r>
              <a:rPr lang="en-US" sz="1200" dirty="0" err="1" smtClean="0"/>
              <a:t>Autoriti</a:t>
            </a:r>
            <a:r>
              <a:rPr lang="en-US" sz="1200" dirty="0" smtClean="0"/>
              <a:t> </a:t>
            </a:r>
            <a:r>
              <a:rPr lang="en-US" sz="1200" dirty="0" err="1" smtClean="0"/>
              <a:t>Monetari</a:t>
            </a:r>
            <a:r>
              <a:rPr lang="en-US" sz="1200" dirty="0" smtClean="0"/>
              <a:t> Brunei Darussalam, Bank Indonesia, Central Bank of Bahrain, Central Bank of Sudan and the Bank Negara Malaysia (delegated to Labuan Financial Services Authority) as a neutral and non-profit organization. Besides the founding members, IIFM is also supported as member by certain regulatory and government bodies such as, </a:t>
            </a:r>
            <a:r>
              <a:rPr lang="en-GB" sz="1200" dirty="0" smtClean="0"/>
              <a:t>The National Bank of Kazakhstan, </a:t>
            </a:r>
            <a:r>
              <a:rPr lang="en-US" sz="1200" dirty="0" smtClean="0"/>
              <a:t>Indonesian Financial Services Authority, as well as by a number of international and regional financial institutions and other market participants as its members.</a:t>
            </a:r>
          </a:p>
          <a:p>
            <a:pPr>
              <a:buNone/>
            </a:pPr>
            <a:r>
              <a:rPr lang="en-US" sz="1200" dirty="0" smtClean="0"/>
              <a:t> </a:t>
            </a:r>
          </a:p>
          <a:p>
            <a:pPr>
              <a:buNone/>
            </a:pPr>
            <a:r>
              <a:rPr lang="en-US" sz="1200" dirty="0" smtClean="0"/>
              <a:t>	Given IIFM growing presence as a key standard setting organization; IIFM Board of Directors in its 31</a:t>
            </a:r>
            <a:r>
              <a:rPr lang="en-US" sz="1200" baseline="30000" dirty="0" smtClean="0"/>
              <a:t>st</a:t>
            </a:r>
            <a:r>
              <a:rPr lang="en-US" sz="1200" dirty="0" smtClean="0"/>
              <a:t> board meeting held during 2014 made a strategic decision to expand IIFM scope of work as it is the only standard setting organization which develop standardized Islamic financial contracts and product templates. The BOD approved the inclusion of Corporate Finance &amp; Trade Finance segment in addition to existing focus of Capital &amp; Money Market standard agreements and products templates.  This to further enhance the development of Islamic financial industry globally through its documentation and Islamic products unification efforts which are much needed for a robust, transparent and vibrant industry.</a:t>
            </a:r>
          </a:p>
          <a:p>
            <a:pPr>
              <a:buNone/>
            </a:pPr>
            <a:r>
              <a:rPr lang="en-US" sz="1200" b="1" dirty="0" smtClean="0"/>
              <a:t> </a:t>
            </a:r>
          </a:p>
          <a:p>
            <a:r>
              <a:rPr lang="en-US" sz="1200" b="1" dirty="0" smtClean="0"/>
              <a:t>To date IIFM has published number of key Standard Master Agreements, including:</a:t>
            </a:r>
          </a:p>
          <a:p>
            <a:pPr>
              <a:buFont typeface="Wingdings" pitchFamily="2" charset="2"/>
              <a:buChar char="v"/>
            </a:pPr>
            <a:r>
              <a:rPr lang="en-US" sz="1200" b="1" dirty="0" smtClean="0"/>
              <a:t> </a:t>
            </a:r>
            <a:r>
              <a:rPr lang="en-US" sz="1100" b="1" dirty="0" smtClean="0"/>
              <a:t>IIFM Master Collateralized </a:t>
            </a:r>
            <a:r>
              <a:rPr lang="en-US" sz="1100" b="1" dirty="0" err="1" smtClean="0"/>
              <a:t>Murabahah</a:t>
            </a:r>
            <a:r>
              <a:rPr lang="en-US" sz="1100" b="1" dirty="0" smtClean="0"/>
              <a:t> Agreement &amp; its Operational Guidance Memorandum </a:t>
            </a:r>
          </a:p>
          <a:p>
            <a:pPr lvl="0">
              <a:buFont typeface="Wingdings" pitchFamily="2" charset="2"/>
              <a:buChar char="v"/>
            </a:pPr>
            <a:r>
              <a:rPr lang="en-US" sz="1100" b="1" dirty="0" smtClean="0"/>
              <a:t>Interbank Unrestricted Master Investment </a:t>
            </a:r>
            <a:r>
              <a:rPr lang="en-US" sz="1100" b="1" i="1" dirty="0" err="1" smtClean="0"/>
              <a:t>Wakalah</a:t>
            </a:r>
            <a:r>
              <a:rPr lang="en-US" sz="1100" b="1" i="1" dirty="0" smtClean="0"/>
              <a:t> </a:t>
            </a:r>
            <a:r>
              <a:rPr lang="en-US" sz="1100" b="1" dirty="0" smtClean="0"/>
              <a:t>Agreement &amp; its Operational Guidance Memorandum </a:t>
            </a:r>
          </a:p>
          <a:p>
            <a:pPr lvl="0">
              <a:buFont typeface="Wingdings" pitchFamily="2" charset="2"/>
              <a:buChar char="v"/>
            </a:pPr>
            <a:r>
              <a:rPr lang="en-US" sz="1100" b="1" dirty="0" smtClean="0"/>
              <a:t>ISDA/IIFM </a:t>
            </a:r>
            <a:r>
              <a:rPr lang="en-US" sz="1100" b="1" i="1" dirty="0" err="1" smtClean="0"/>
              <a:t>Tahawwut</a:t>
            </a:r>
            <a:r>
              <a:rPr lang="en-US" sz="1100" b="1" dirty="0" smtClean="0"/>
              <a:t> (Hedging) Master Agreement &amp; Explanatory Memorandum</a:t>
            </a:r>
          </a:p>
          <a:p>
            <a:pPr lvl="0">
              <a:buFont typeface="Wingdings" pitchFamily="2" charset="2"/>
              <a:buChar char="v"/>
            </a:pPr>
            <a:r>
              <a:rPr lang="en-US" sz="1100" b="1" i="1" dirty="0" err="1" smtClean="0"/>
              <a:t>Mubadalatul</a:t>
            </a:r>
            <a:r>
              <a:rPr lang="en-US" sz="1100" b="1" i="1" dirty="0" smtClean="0"/>
              <a:t> </a:t>
            </a:r>
            <a:r>
              <a:rPr lang="en-US" sz="1100" b="1" i="1" dirty="0" err="1" smtClean="0"/>
              <a:t>Arbaah</a:t>
            </a:r>
            <a:r>
              <a:rPr lang="en-US" sz="1100" b="1" dirty="0" smtClean="0"/>
              <a:t> (Profit Rate Swap) Standard Documentation (Single Sale Structure)</a:t>
            </a:r>
          </a:p>
          <a:p>
            <a:pPr lvl="0">
              <a:buFont typeface="Wingdings" pitchFamily="2" charset="2"/>
              <a:buChar char="v"/>
            </a:pPr>
            <a:r>
              <a:rPr lang="en-US" sz="1100" b="1" i="1" dirty="0" err="1" smtClean="0"/>
              <a:t>Mubadalatul</a:t>
            </a:r>
            <a:r>
              <a:rPr lang="en-US" sz="1100" b="1" i="1" dirty="0" smtClean="0"/>
              <a:t> </a:t>
            </a:r>
            <a:r>
              <a:rPr lang="en-US" sz="1100" b="1" i="1" dirty="0" err="1" smtClean="0"/>
              <a:t>Arbaah</a:t>
            </a:r>
            <a:r>
              <a:rPr lang="en-US" sz="1100" b="1" dirty="0" smtClean="0"/>
              <a:t> (Profit Rate Swap) Standard Documentation (Two Sale Structure)</a:t>
            </a:r>
          </a:p>
          <a:p>
            <a:pPr>
              <a:buFont typeface="Wingdings" pitchFamily="2" charset="2"/>
              <a:buChar char="v"/>
            </a:pPr>
            <a:r>
              <a:rPr lang="en-US" sz="1100" b="1" dirty="0" smtClean="0"/>
              <a:t>Master Agreements for Treasury Placement &amp; Structure Memorandum</a:t>
            </a:r>
          </a:p>
          <a:p>
            <a:pPr>
              <a:buNone/>
            </a:pPr>
            <a:r>
              <a:rPr lang="en-US" sz="1100" b="1" dirty="0" smtClean="0"/>
              <a:t>	IIFM is also in the process of developing several important documentation and product standards related to the Islamic financial market. It has also published global Sukuk reports (first, second and third editions) and organized a number of seminar and workshops</a:t>
            </a:r>
            <a:r>
              <a:rPr lang="en-US" sz="1100" dirty="0" smtClean="0"/>
              <a:t>. </a:t>
            </a:r>
          </a:p>
          <a:p>
            <a:pPr>
              <a:buNone/>
            </a:pPr>
            <a:endParaRPr lang="en-US" sz="1600" b="1" dirty="0" smtClean="0">
              <a:solidFill>
                <a:srgbClr val="FF0000"/>
              </a:solidFill>
            </a:endParaRPr>
          </a:p>
          <a:p>
            <a:pPr marL="569913" indent="-344488">
              <a:buClr>
                <a:schemeClr val="tx2"/>
              </a:buClr>
              <a:buFont typeface="Wingdings" pitchFamily="2" charset="2"/>
              <a:buChar char="§"/>
              <a:defRPr/>
            </a:pPr>
            <a:endParaRPr lang="en-US" sz="1600" b="1" dirty="0" smtClean="0">
              <a:solidFill>
                <a:srgbClr val="FF0000"/>
              </a:solidFill>
            </a:endParaRPr>
          </a:p>
          <a:p>
            <a:pPr marL="569913" indent="-344488">
              <a:buClr>
                <a:schemeClr val="tx2"/>
              </a:buClr>
              <a:buFont typeface="Wingdings" pitchFamily="2" charset="2"/>
              <a:buChar char="§"/>
              <a:defRPr/>
            </a:pPr>
            <a:endParaRPr lang="en-US" sz="1600" b="1" dirty="0" smtClean="0">
              <a:solidFill>
                <a:srgbClr val="FF0000"/>
              </a:solidFill>
            </a:endParaRPr>
          </a:p>
          <a:p>
            <a:pPr marL="569913" indent="-344488">
              <a:buClr>
                <a:schemeClr val="tx2"/>
              </a:buClr>
              <a:buFont typeface="Wingdings" pitchFamily="2" charset="2"/>
              <a:buChar char="§"/>
              <a:defRPr/>
            </a:pPr>
            <a:endParaRPr lang="en-US" sz="1600" b="1" dirty="0" smtClean="0">
              <a:solidFill>
                <a:srgbClr val="FF0000"/>
              </a:solidFill>
            </a:endParaRPr>
          </a:p>
          <a:p>
            <a:pPr marL="569913" indent="-344488">
              <a:buClr>
                <a:schemeClr val="tx2"/>
              </a:buClr>
              <a:buFont typeface="Wingdings" pitchFamily="2" charset="2"/>
              <a:buChar char="§"/>
              <a:defRPr/>
            </a:pPr>
            <a:endParaRPr lang="en-US" sz="1600" b="1" dirty="0" smtClean="0">
              <a:solidFill>
                <a:srgbClr val="FF0000"/>
              </a:solidFill>
            </a:endParaRPr>
          </a:p>
          <a:p>
            <a:pPr marL="569913" indent="-344488">
              <a:buClr>
                <a:schemeClr val="tx2"/>
              </a:buClr>
              <a:buFont typeface="Wingdings" pitchFamily="2" charset="2"/>
              <a:buChar char="§"/>
              <a:defRPr/>
            </a:pPr>
            <a:endParaRPr lang="en-US" sz="1600" b="1" dirty="0" smtClean="0">
              <a:solidFill>
                <a:srgbClr val="FF0000"/>
              </a:solidFill>
            </a:endParaRPr>
          </a:p>
          <a:p>
            <a:pPr marL="569913" indent="-344488">
              <a:buClr>
                <a:schemeClr val="tx2"/>
              </a:buClr>
              <a:buFont typeface="Wingdings" pitchFamily="2" charset="2"/>
              <a:buChar char="§"/>
              <a:defRPr/>
            </a:pPr>
            <a:endParaRPr lang="en-US" sz="2000" dirty="0" smtClean="0"/>
          </a:p>
        </p:txBody>
      </p:sp>
      <p:sp>
        <p:nvSpPr>
          <p:cNvPr id="5" name="Slide Number Placeholder 4"/>
          <p:cNvSpPr>
            <a:spLocks noGrp="1"/>
          </p:cNvSpPr>
          <p:nvPr>
            <p:ph type="sldNum" sz="quarter" idx="12"/>
          </p:nvPr>
        </p:nvSpPr>
        <p:spPr/>
        <p:txBody>
          <a:bodyPr/>
          <a:lstStyle/>
          <a:p>
            <a:pPr>
              <a:defRPr/>
            </a:pPr>
            <a:r>
              <a:rPr lang="en-US" dirty="0" smtClean="0"/>
              <a:t>28</a:t>
            </a:r>
            <a:endParaRPr lang="en-US" dirty="0"/>
          </a:p>
        </p:txBody>
      </p:sp>
      <p:sp>
        <p:nvSpPr>
          <p:cNvPr id="7" name="Footer Placeholder 3"/>
          <p:cNvSpPr txBox="1">
            <a:spLocks/>
          </p:cNvSpPr>
          <p:nvPr/>
        </p:nvSpPr>
        <p:spPr>
          <a:xfrm>
            <a:off x="228600" y="6400800"/>
            <a:ext cx="7924800" cy="304800"/>
          </a:xfrm>
          <a:prstGeom prst="rect">
            <a:avLst/>
          </a:prstGeom>
        </p:spPr>
        <p:txBody>
          <a:bodyPr anchor="ctr"/>
          <a:lstStyle/>
          <a:p>
            <a:pPr fontAlgn="auto">
              <a:spcBef>
                <a:spcPts val="0"/>
              </a:spcBef>
              <a:spcAft>
                <a:spcPts val="0"/>
              </a:spcAft>
              <a:defRPr/>
            </a:pPr>
            <a:endParaRPr lang="en-US" sz="1000" b="1" dirty="0">
              <a:solidFill>
                <a:schemeClr val="accent3">
                  <a:lumMod val="50000"/>
                </a:schemeClr>
              </a:solidFill>
              <a:latin typeface="+mn-lt"/>
              <a:cs typeface="+mn-cs"/>
            </a:endParaRPr>
          </a:p>
        </p:txBody>
      </p:sp>
      <p:sp>
        <p:nvSpPr>
          <p:cNvPr id="8"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r>
              <a:rPr lang="en-US" dirty="0" smtClean="0"/>
              <a:t>2</a:t>
            </a:r>
            <a:endParaRPr lang="en-US" dirty="0"/>
          </a:p>
        </p:txBody>
      </p:sp>
      <p:sp>
        <p:nvSpPr>
          <p:cNvPr id="7" name="Title 1"/>
          <p:cNvSpPr txBox="1">
            <a:spLocks/>
          </p:cNvSpPr>
          <p:nvPr/>
        </p:nvSpPr>
        <p:spPr>
          <a:xfrm>
            <a:off x="228600" y="152400"/>
            <a:ext cx="6172200" cy="1295400"/>
          </a:xfrm>
          <a:prstGeom prst="rect">
            <a:avLst/>
          </a:prstGeom>
        </p:spPr>
        <p:txBody>
          <a:bodyPr rIns="45720" anchor="ctr">
            <a:normAutofit fontScale="92500" lnSpcReduction="10000"/>
            <a:scene3d>
              <a:camera prst="orthographicFront"/>
              <a:lightRig rig="threePt" dir="t">
                <a:rot lat="0" lon="0" rev="4800000"/>
              </a:lightRig>
            </a:scene3d>
            <a:sp3d prstMaterial="matte">
              <a:bevelT w="50800" h="10160"/>
            </a:sp3d>
          </a:bodyPr>
          <a:lstStyle/>
          <a:p>
            <a:pPr algn="ctr" fontAlgn="auto">
              <a:spcAft>
                <a:spcPts val="0"/>
              </a:spcAft>
              <a:defRPr/>
            </a:pPr>
            <a:endParaRPr lang="en-US" sz="2600" b="1" dirty="0">
              <a:solidFill>
                <a:srgbClr val="72A376"/>
              </a:solidFill>
              <a:latin typeface="+mj-lt"/>
              <a:ea typeface="+mj-ea"/>
              <a:cs typeface="+mj-cs"/>
            </a:endParaRPr>
          </a:p>
          <a:p>
            <a:pPr fontAlgn="auto">
              <a:spcAft>
                <a:spcPts val="0"/>
              </a:spcAft>
              <a:defRPr/>
            </a:pPr>
            <a:r>
              <a:rPr lang="en-US" sz="3000" b="1" dirty="0" smtClean="0">
                <a:latin typeface="+mj-lt"/>
                <a:ea typeface="+mj-ea"/>
                <a:cs typeface="+mj-cs"/>
              </a:rPr>
              <a:t>International  </a:t>
            </a:r>
            <a:r>
              <a:rPr lang="en-US" sz="3000" b="1" i="1" dirty="0">
                <a:latin typeface="+mj-lt"/>
                <a:ea typeface="+mj-ea"/>
                <a:cs typeface="+mj-cs"/>
              </a:rPr>
              <a:t>Sukuk</a:t>
            </a:r>
            <a:r>
              <a:rPr lang="en-US" sz="3000" b="1" dirty="0">
                <a:latin typeface="+mj-lt"/>
                <a:ea typeface="+mj-ea"/>
                <a:cs typeface="+mj-cs"/>
              </a:rPr>
              <a:t> </a:t>
            </a:r>
            <a:r>
              <a:rPr lang="en-US" sz="3000" b="1" dirty="0" smtClean="0">
                <a:latin typeface="+mj-lt"/>
                <a:ea typeface="+mj-ea"/>
                <a:cs typeface="+mj-cs"/>
              </a:rPr>
              <a:t>Issuances                      ( Jan 2001 </a:t>
            </a:r>
            <a:r>
              <a:rPr lang="en-US" sz="3000" b="1" dirty="0">
                <a:latin typeface="+mj-lt"/>
                <a:ea typeface="+mj-ea"/>
                <a:cs typeface="+mj-cs"/>
              </a:rPr>
              <a:t>– </a:t>
            </a:r>
            <a:r>
              <a:rPr lang="en-US" sz="3000" b="1" dirty="0" smtClean="0">
                <a:latin typeface="+mj-lt"/>
                <a:ea typeface="+mj-ea"/>
                <a:cs typeface="+mj-cs"/>
              </a:rPr>
              <a:t>March 2015,USD </a:t>
            </a:r>
            <a:r>
              <a:rPr lang="en-US" sz="3000" b="1" dirty="0">
                <a:latin typeface="+mj-lt"/>
                <a:ea typeface="+mj-ea"/>
                <a:cs typeface="+mj-cs"/>
              </a:rPr>
              <a:t>Millions</a:t>
            </a:r>
            <a:r>
              <a:rPr lang="en-US" sz="3000" b="1" dirty="0">
                <a:solidFill>
                  <a:schemeClr val="accent4">
                    <a:lumMod val="50000"/>
                  </a:schemeClr>
                </a:solidFill>
                <a:latin typeface="+mj-lt"/>
                <a:ea typeface="+mj-ea"/>
                <a:cs typeface="+mj-cs"/>
              </a:rPr>
              <a:t>)</a:t>
            </a:r>
          </a:p>
          <a:p>
            <a:pPr fontAlgn="auto">
              <a:spcAft>
                <a:spcPts val="0"/>
              </a:spcAft>
              <a:defRPr/>
            </a:pPr>
            <a:endParaRPr lang="en-US" sz="2800" b="1" dirty="0">
              <a:solidFill>
                <a:schemeClr val="accent1">
                  <a:lumMod val="60000"/>
                  <a:lumOff val="40000"/>
                </a:schemeClr>
              </a:solidFill>
              <a:latin typeface="+mj-lt"/>
              <a:ea typeface="+mj-ea"/>
              <a:cs typeface="+mj-cs"/>
            </a:endParaRPr>
          </a:p>
        </p:txBody>
      </p:sp>
      <p:sp>
        <p:nvSpPr>
          <p:cNvPr id="14340" name="Rectangle 9"/>
          <p:cNvSpPr>
            <a:spLocks noChangeArrowheads="1"/>
          </p:cNvSpPr>
          <p:nvPr/>
        </p:nvSpPr>
        <p:spPr bwMode="auto">
          <a:xfrm>
            <a:off x="609600" y="4808538"/>
            <a:ext cx="588623" cy="743793"/>
          </a:xfrm>
          <a:prstGeom prst="rect">
            <a:avLst/>
          </a:prstGeom>
          <a:noFill/>
          <a:ln w="9525">
            <a:noFill/>
            <a:miter lim="800000"/>
            <a:headEnd/>
            <a:tailEnd/>
          </a:ln>
        </p:spPr>
        <p:txBody>
          <a:bodyPr wrap="none">
            <a:spAutoFit/>
          </a:bodyPr>
          <a:lstStyle/>
          <a:p>
            <a:pPr marL="292100" indent="-400050">
              <a:spcBef>
                <a:spcPts val="2200"/>
              </a:spcBef>
              <a:buSzPct val="123000"/>
              <a:buFont typeface="Wingdings" pitchFamily="2" charset="2"/>
              <a:buChar char="Ø"/>
            </a:pPr>
            <a:endParaRPr lang="en-US" sz="1200" b="1" dirty="0" smtClean="0"/>
          </a:p>
          <a:p>
            <a:pPr marL="292100" indent="-400050">
              <a:spcBef>
                <a:spcPts val="2200"/>
              </a:spcBef>
              <a:buSzPct val="123000"/>
              <a:buFont typeface="Wingdings" pitchFamily="2" charset="2"/>
              <a:buChar char="Ø"/>
            </a:pPr>
            <a:endParaRPr lang="en-US" sz="1200" b="1" dirty="0" smtClean="0"/>
          </a:p>
        </p:txBody>
      </p:sp>
      <p:sp>
        <p:nvSpPr>
          <p:cNvPr id="14343" name="Footer Placeholder 3"/>
          <p:cNvSpPr txBox="1">
            <a:spLocks/>
          </p:cNvSpPr>
          <p:nvPr/>
        </p:nvSpPr>
        <p:spPr bwMode="auto">
          <a:xfrm>
            <a:off x="228600" y="6400800"/>
            <a:ext cx="7924800" cy="304800"/>
          </a:xfrm>
          <a:prstGeom prst="rect">
            <a:avLst/>
          </a:prstGeom>
          <a:noFill/>
          <a:ln w="9525">
            <a:noFill/>
            <a:miter lim="800000"/>
            <a:headEnd/>
            <a:tailEnd/>
          </a:ln>
        </p:spPr>
        <p:txBody>
          <a:bodyPr anchor="ctr"/>
          <a:lstStyle/>
          <a:p>
            <a:endParaRPr lang="en-GB" sz="1200"/>
          </a:p>
          <a:p>
            <a:endParaRPr lang="en-US" sz="1000"/>
          </a:p>
        </p:txBody>
      </p:sp>
      <p:sp>
        <p:nvSpPr>
          <p:cNvPr id="10" name="Rectangle 11"/>
          <p:cNvSpPr>
            <a:spLocks noChangeArrowheads="1"/>
          </p:cNvSpPr>
          <p:nvPr/>
        </p:nvSpPr>
        <p:spPr bwMode="auto">
          <a:xfrm>
            <a:off x="533400" y="5334000"/>
            <a:ext cx="3993209" cy="276999"/>
          </a:xfrm>
          <a:prstGeom prst="rect">
            <a:avLst/>
          </a:prstGeom>
          <a:noFill/>
          <a:ln w="9525">
            <a:noFill/>
            <a:miter lim="800000"/>
            <a:headEnd/>
            <a:tailEnd/>
          </a:ln>
        </p:spPr>
        <p:txBody>
          <a:bodyPr wrap="none">
            <a:spAutoFit/>
          </a:bodyPr>
          <a:lstStyle/>
          <a:p>
            <a:pPr marL="292100" indent="-400050">
              <a:spcBef>
                <a:spcPts val="2200"/>
              </a:spcBef>
              <a:buSzPct val="123000"/>
              <a:buFont typeface="Wingdings" pitchFamily="2" charset="2"/>
              <a:buChar char="Ø"/>
            </a:pPr>
            <a:r>
              <a:rPr lang="en-US" sz="1200" b="1" dirty="0"/>
              <a:t>Total </a:t>
            </a:r>
            <a:r>
              <a:rPr lang="en-US" sz="1200" b="1" dirty="0" smtClean="0"/>
              <a:t>International Sukuk Issued $138.680 </a:t>
            </a:r>
            <a:r>
              <a:rPr lang="en-US" sz="1200" b="1" dirty="0"/>
              <a:t>bio </a:t>
            </a:r>
            <a:endParaRPr lang="en-US" sz="1200" b="1" i="1" dirty="0"/>
          </a:p>
        </p:txBody>
      </p:sp>
      <p:graphicFrame>
        <p:nvGraphicFramePr>
          <p:cNvPr id="14" name="Chart 13"/>
          <p:cNvGraphicFramePr/>
          <p:nvPr/>
        </p:nvGraphicFramePr>
        <p:xfrm>
          <a:off x="652463" y="1447799"/>
          <a:ext cx="7424737" cy="3733801"/>
        </p:xfrm>
        <a:graphic>
          <a:graphicData uri="http://schemas.openxmlformats.org/drawingml/2006/chart">
            <c:chart xmlns:c="http://schemas.openxmlformats.org/drawingml/2006/chart" xmlns:r="http://schemas.openxmlformats.org/officeDocument/2006/relationships" r:id="rId2"/>
          </a:graphicData>
        </a:graphic>
      </p:graphicFrame>
      <p:sp>
        <p:nvSpPr>
          <p:cNvPr id="12"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11" name="Rectangle 10"/>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0"/>
            <a:ext cx="6477000" cy="838200"/>
          </a:xfrm>
        </p:spPr>
        <p:txBody>
          <a:bodyPr/>
          <a:lstStyle/>
          <a:p>
            <a:pPr algn="l"/>
            <a:r>
              <a:rPr lang="en-US" sz="2800" b="1" dirty="0" smtClean="0">
                <a:solidFill>
                  <a:schemeClr val="tx1"/>
                </a:solidFill>
              </a:rPr>
              <a:t>IIFM Mandate</a:t>
            </a:r>
            <a:r>
              <a:rPr lang="en-US" sz="2800" b="1" dirty="0" smtClean="0">
                <a:solidFill>
                  <a:srgbClr val="C00000"/>
                </a:solidFill>
              </a:rPr>
              <a:t/>
            </a:r>
            <a:br>
              <a:rPr lang="en-US" sz="2800" b="1" dirty="0" smtClean="0">
                <a:solidFill>
                  <a:srgbClr val="C00000"/>
                </a:solidFill>
              </a:rPr>
            </a:br>
            <a:endParaRPr lang="en-US" sz="2800" b="1" dirty="0" smtClean="0">
              <a:solidFill>
                <a:srgbClr val="C00000"/>
              </a:solidFill>
            </a:endParaRPr>
          </a:p>
        </p:txBody>
      </p:sp>
      <p:sp>
        <p:nvSpPr>
          <p:cNvPr id="21507" name="Content Placeholder 2"/>
          <p:cNvSpPr>
            <a:spLocks noGrp="1"/>
          </p:cNvSpPr>
          <p:nvPr>
            <p:ph idx="1"/>
          </p:nvPr>
        </p:nvSpPr>
        <p:spPr>
          <a:xfrm>
            <a:off x="152400" y="381000"/>
            <a:ext cx="6553200" cy="1447800"/>
          </a:xfrm>
        </p:spPr>
        <p:txBody>
          <a:bodyPr/>
          <a:lstStyle/>
          <a:p>
            <a:pPr marL="0" indent="0">
              <a:buFont typeface="Arial" charset="0"/>
              <a:buNone/>
              <a:defRPr/>
            </a:pPr>
            <a:r>
              <a:rPr lang="en-US" sz="1400" dirty="0" smtClean="0"/>
              <a:t>In the Islamic Financial Services Industry there are three main standard setting bodies with clear mandate for each.  </a:t>
            </a:r>
          </a:p>
          <a:p>
            <a:pPr>
              <a:buClr>
                <a:schemeClr val="tx2"/>
              </a:buClr>
              <a:buFont typeface="Wingdings" pitchFamily="2" charset="2"/>
              <a:buChar char="§"/>
              <a:defRPr/>
            </a:pPr>
            <a:r>
              <a:rPr lang="en-US" sz="1400" dirty="0" smtClean="0"/>
              <a:t>No overlapping in their mandates</a:t>
            </a:r>
          </a:p>
          <a:p>
            <a:pPr>
              <a:buClr>
                <a:schemeClr val="tx2"/>
              </a:buClr>
              <a:buFont typeface="Wingdings" pitchFamily="2" charset="2"/>
              <a:buChar char="§"/>
              <a:defRPr/>
            </a:pPr>
            <a:r>
              <a:rPr lang="en-US" sz="1400" dirty="0" smtClean="0"/>
              <a:t>They complement one another through a constructive cooperation and collective action as the basis of the relationship between them. The Institutions are as follows:</a:t>
            </a:r>
          </a:p>
          <a:p>
            <a:pPr>
              <a:buFont typeface="Arial" charset="0"/>
              <a:buNone/>
              <a:defRPr/>
            </a:pPr>
            <a:endParaRPr lang="en-US" sz="1400" i="1" dirty="0" smtClean="0">
              <a:solidFill>
                <a:srgbClr val="000000"/>
              </a:solidFill>
              <a:ea typeface="Geneva" pitchFamily="34" charset="0"/>
              <a:cs typeface="Geneva" pitchFamily="34" charset="0"/>
            </a:endParaRPr>
          </a:p>
        </p:txBody>
      </p:sp>
      <p:sp>
        <p:nvSpPr>
          <p:cNvPr id="5" name="Slide Number Placeholder 4"/>
          <p:cNvSpPr>
            <a:spLocks noGrp="1"/>
          </p:cNvSpPr>
          <p:nvPr>
            <p:ph type="sldNum" sz="quarter" idx="12"/>
          </p:nvPr>
        </p:nvSpPr>
        <p:spPr/>
        <p:txBody>
          <a:bodyPr/>
          <a:lstStyle/>
          <a:p>
            <a:pPr>
              <a:defRPr/>
            </a:pPr>
            <a:r>
              <a:rPr lang="en-US" dirty="0" smtClean="0"/>
              <a:t>29</a:t>
            </a:r>
            <a:endParaRPr lang="en-US" dirty="0"/>
          </a:p>
        </p:txBody>
      </p:sp>
      <p:sp>
        <p:nvSpPr>
          <p:cNvPr id="7" name="Footer Placeholder 3"/>
          <p:cNvSpPr txBox="1">
            <a:spLocks/>
          </p:cNvSpPr>
          <p:nvPr/>
        </p:nvSpPr>
        <p:spPr>
          <a:xfrm>
            <a:off x="228600" y="6400800"/>
            <a:ext cx="7924800" cy="304800"/>
          </a:xfrm>
          <a:prstGeom prst="rect">
            <a:avLst/>
          </a:prstGeom>
        </p:spPr>
        <p:txBody>
          <a:bodyPr anchor="ctr"/>
          <a:lstStyle/>
          <a:p>
            <a:pPr fontAlgn="auto">
              <a:spcBef>
                <a:spcPts val="0"/>
              </a:spcBef>
              <a:spcAft>
                <a:spcPts val="0"/>
              </a:spcAft>
              <a:defRPr/>
            </a:pPr>
            <a:endParaRPr lang="en-US" sz="1000" b="1" dirty="0">
              <a:solidFill>
                <a:schemeClr val="accent3">
                  <a:lumMod val="50000"/>
                </a:schemeClr>
              </a:solidFill>
              <a:latin typeface="+mn-lt"/>
              <a:cs typeface="+mn-cs"/>
            </a:endParaRPr>
          </a:p>
        </p:txBody>
      </p:sp>
      <p:graphicFrame>
        <p:nvGraphicFramePr>
          <p:cNvPr id="9" name="Table 8"/>
          <p:cNvGraphicFramePr>
            <a:graphicFrameLocks noGrp="1"/>
          </p:cNvGraphicFramePr>
          <p:nvPr/>
        </p:nvGraphicFramePr>
        <p:xfrm>
          <a:off x="228600" y="1828800"/>
          <a:ext cx="8534399" cy="4429521"/>
        </p:xfrm>
        <a:graphic>
          <a:graphicData uri="http://schemas.openxmlformats.org/drawingml/2006/table">
            <a:tbl>
              <a:tblPr firstRow="1" bandRow="1">
                <a:tableStyleId>{5C22544A-7EE6-4342-B048-85BDC9FD1C3A}</a:tableStyleId>
              </a:tblPr>
              <a:tblGrid>
                <a:gridCol w="675992"/>
                <a:gridCol w="2534970"/>
                <a:gridCol w="1909677"/>
                <a:gridCol w="1706880"/>
                <a:gridCol w="1706880"/>
              </a:tblGrid>
              <a:tr h="457199">
                <a:tc>
                  <a:txBody>
                    <a:bodyPr/>
                    <a:lstStyle/>
                    <a:p>
                      <a:endParaRPr lang="en-US" sz="1600" dirty="0"/>
                    </a:p>
                  </a:txBody>
                  <a:tcPr/>
                </a:tc>
                <a:tc>
                  <a:txBody>
                    <a:bodyPr/>
                    <a:lstStyle/>
                    <a:p>
                      <a:r>
                        <a:rPr lang="en-US" sz="1600" dirty="0" smtClean="0"/>
                        <a:t>Name of institution</a:t>
                      </a:r>
                      <a:endParaRPr lang="en-US" sz="1600" dirty="0"/>
                    </a:p>
                  </a:txBody>
                  <a:tcPr/>
                </a:tc>
                <a:tc>
                  <a:txBody>
                    <a:bodyPr/>
                    <a:lstStyle/>
                    <a:p>
                      <a:r>
                        <a:rPr lang="en-US" sz="1600" b="1" kern="1200" dirty="0" smtClean="0">
                          <a:solidFill>
                            <a:schemeClr val="lt1"/>
                          </a:solidFill>
                          <a:latin typeface="+mn-lt"/>
                          <a:ea typeface="+mn-ea"/>
                          <a:cs typeface="+mn-cs"/>
                        </a:rPr>
                        <a:t>Headquarter/Office</a:t>
                      </a:r>
                      <a:endParaRPr lang="en-US" sz="1600" dirty="0"/>
                    </a:p>
                  </a:txBody>
                  <a:tcPr/>
                </a:tc>
                <a:tc>
                  <a:txBody>
                    <a:bodyPr/>
                    <a:lstStyle/>
                    <a:p>
                      <a:r>
                        <a:rPr lang="en-US" sz="1600" b="1" kern="1200" dirty="0" smtClean="0">
                          <a:solidFill>
                            <a:schemeClr val="lt1"/>
                          </a:solidFill>
                          <a:latin typeface="+mn-lt"/>
                          <a:ea typeface="+mn-ea"/>
                          <a:cs typeface="+mn-cs"/>
                        </a:rPr>
                        <a:t>Date of establishment</a:t>
                      </a:r>
                      <a:endParaRPr lang="en-US" sz="1600" dirty="0"/>
                    </a:p>
                  </a:txBody>
                  <a:tcPr/>
                </a:tc>
                <a:tc>
                  <a:txBody>
                    <a:bodyPr/>
                    <a:lstStyle/>
                    <a:p>
                      <a:r>
                        <a:rPr lang="en-US" sz="1600" b="1" kern="1200" dirty="0" smtClean="0">
                          <a:solidFill>
                            <a:schemeClr val="lt1"/>
                          </a:solidFill>
                          <a:latin typeface="+mn-lt"/>
                          <a:ea typeface="+mn-ea"/>
                          <a:cs typeface="+mn-cs"/>
                        </a:rPr>
                        <a:t>Mandate</a:t>
                      </a:r>
                      <a:endParaRPr lang="en-US" sz="1600" dirty="0"/>
                    </a:p>
                  </a:txBody>
                  <a:tcPr/>
                </a:tc>
              </a:tr>
              <a:tr h="792479">
                <a:tc>
                  <a:txBody>
                    <a:bodyPr/>
                    <a:lstStyle/>
                    <a:p>
                      <a:r>
                        <a:rPr lang="en-US" sz="1100" dirty="0" smtClean="0"/>
                        <a:t>1</a:t>
                      </a:r>
                      <a:endParaRPr lang="en-US" sz="1100" dirty="0"/>
                    </a:p>
                  </a:txBody>
                  <a:tcPr/>
                </a:tc>
                <a:tc>
                  <a:txBody>
                    <a:bodyPr/>
                    <a:lstStyle/>
                    <a:p>
                      <a:r>
                        <a:rPr lang="en-US" sz="1100" kern="1200" dirty="0" smtClean="0">
                          <a:solidFill>
                            <a:schemeClr val="dk1"/>
                          </a:solidFill>
                          <a:latin typeface="+mn-lt"/>
                          <a:ea typeface="+mn-ea"/>
                          <a:cs typeface="+mn-cs"/>
                        </a:rPr>
                        <a:t>AAIOFI: Accounting and Auditing Organization for Islamic Financial Institutions</a:t>
                      </a:r>
                      <a:endParaRPr lang="en-US" sz="1100" dirty="0"/>
                    </a:p>
                  </a:txBody>
                  <a:tcPr/>
                </a:tc>
                <a:tc>
                  <a:txBody>
                    <a:bodyPr/>
                    <a:lstStyle/>
                    <a:p>
                      <a:r>
                        <a:rPr lang="en-US" sz="1100" kern="1200" dirty="0" smtClean="0">
                          <a:solidFill>
                            <a:schemeClr val="dk1"/>
                          </a:solidFill>
                          <a:latin typeface="+mn-lt"/>
                          <a:ea typeface="+mn-ea"/>
                          <a:cs typeface="+mn-cs"/>
                        </a:rPr>
                        <a:t>Manama </a:t>
                      </a:r>
                    </a:p>
                    <a:p>
                      <a:r>
                        <a:rPr lang="en-US" sz="1100" kern="1200" dirty="0" smtClean="0">
                          <a:solidFill>
                            <a:schemeClr val="dk1"/>
                          </a:solidFill>
                          <a:latin typeface="+mn-lt"/>
                          <a:ea typeface="+mn-ea"/>
                          <a:cs typeface="+mn-cs"/>
                        </a:rPr>
                        <a:t>Kingdom of Bahrain</a:t>
                      </a:r>
                      <a:endParaRPr lang="en-US" sz="1100" dirty="0"/>
                    </a:p>
                  </a:txBody>
                  <a:tcPr/>
                </a:tc>
                <a:tc>
                  <a:txBody>
                    <a:bodyPr/>
                    <a:lstStyle/>
                    <a:p>
                      <a:r>
                        <a:rPr lang="en-US" sz="1100" kern="1200" dirty="0" smtClean="0">
                          <a:solidFill>
                            <a:schemeClr val="dk1"/>
                          </a:solidFill>
                          <a:latin typeface="+mn-lt"/>
                          <a:ea typeface="+mn-ea"/>
                          <a:cs typeface="+mn-cs"/>
                        </a:rPr>
                        <a:t>26 February, 1990 in Algiers. Then registered on 27 March, 1991 in the Kingdom of Bahrain</a:t>
                      </a:r>
                      <a:endParaRPr lang="en-US" sz="1100" dirty="0"/>
                    </a:p>
                  </a:txBody>
                  <a:tcPr/>
                </a:tc>
                <a:tc>
                  <a:txBody>
                    <a:bodyPr/>
                    <a:lstStyle/>
                    <a:p>
                      <a:r>
                        <a:rPr lang="en-US" sz="1100" kern="1200" dirty="0" smtClean="0">
                          <a:solidFill>
                            <a:schemeClr val="dk1"/>
                          </a:solidFill>
                          <a:latin typeface="+mn-lt"/>
                          <a:ea typeface="+mn-ea"/>
                          <a:cs typeface="+mn-cs"/>
                        </a:rPr>
                        <a:t>General Shari ‘ah rulings &amp; Accounting Standards.</a:t>
                      </a:r>
                      <a:endParaRPr lang="en-US" sz="1100" dirty="0"/>
                    </a:p>
                  </a:txBody>
                  <a:tcPr/>
                </a:tc>
              </a:tr>
              <a:tr h="792479">
                <a:tc>
                  <a:txBody>
                    <a:bodyPr/>
                    <a:lstStyle/>
                    <a:p>
                      <a:r>
                        <a:rPr lang="en-US" sz="1100" dirty="0" smtClean="0"/>
                        <a:t>2</a:t>
                      </a:r>
                      <a:endParaRPr lang="en-US" sz="1100" dirty="0"/>
                    </a:p>
                  </a:txBody>
                  <a:tcPr/>
                </a:tc>
                <a:tc>
                  <a:txBody>
                    <a:bodyPr/>
                    <a:lstStyle/>
                    <a:p>
                      <a:r>
                        <a:rPr lang="en-US" sz="1100" kern="1200" dirty="0" smtClean="0">
                          <a:solidFill>
                            <a:schemeClr val="dk1"/>
                          </a:solidFill>
                          <a:latin typeface="+mn-lt"/>
                          <a:ea typeface="+mn-ea"/>
                          <a:cs typeface="+mn-cs"/>
                        </a:rPr>
                        <a:t>IFSB: Islamic Financial Services Board</a:t>
                      </a:r>
                      <a:endParaRPr lang="en-US" sz="1100" dirty="0"/>
                    </a:p>
                  </a:txBody>
                  <a:tcPr/>
                </a:tc>
                <a:tc>
                  <a:txBody>
                    <a:bodyPr/>
                    <a:lstStyle/>
                    <a:p>
                      <a:r>
                        <a:rPr lang="en-US" sz="1100" dirty="0" smtClean="0"/>
                        <a:t>Kuala Lumpur</a:t>
                      </a:r>
                    </a:p>
                    <a:p>
                      <a:r>
                        <a:rPr lang="en-US" sz="1100" dirty="0" smtClean="0"/>
                        <a:t>Malaysia</a:t>
                      </a:r>
                      <a:endParaRPr lang="en-US" sz="1100" dirty="0"/>
                    </a:p>
                  </a:txBody>
                  <a:tcPr/>
                </a:tc>
                <a:tc>
                  <a:txBody>
                    <a:bodyPr/>
                    <a:lstStyle/>
                    <a:p>
                      <a:r>
                        <a:rPr lang="en-US" sz="1100" dirty="0" smtClean="0"/>
                        <a:t>Inaugurated officially</a:t>
                      </a:r>
                      <a:r>
                        <a:rPr lang="en-US" sz="1100" baseline="0" dirty="0" smtClean="0"/>
                        <a:t> on 3</a:t>
                      </a:r>
                      <a:r>
                        <a:rPr lang="en-US" sz="1100" baseline="30000" dirty="0" smtClean="0"/>
                        <a:t>rd</a:t>
                      </a:r>
                      <a:r>
                        <a:rPr lang="en-US" sz="1100" baseline="0" dirty="0" smtClean="0"/>
                        <a:t> November 2002 and started operations on 10</a:t>
                      </a:r>
                      <a:r>
                        <a:rPr lang="en-US" sz="1100" baseline="30000" dirty="0" smtClean="0"/>
                        <a:t>th</a:t>
                      </a:r>
                      <a:r>
                        <a:rPr lang="en-US" sz="1100" baseline="0" dirty="0" smtClean="0"/>
                        <a:t> March 2003</a:t>
                      </a:r>
                      <a:endParaRPr lang="en-US" sz="1100" dirty="0"/>
                    </a:p>
                  </a:txBody>
                  <a:tcPr/>
                </a:tc>
                <a:tc>
                  <a:txBody>
                    <a:bodyPr/>
                    <a:lstStyle/>
                    <a:p>
                      <a:r>
                        <a:rPr lang="en-US" sz="1100" dirty="0" smtClean="0"/>
                        <a:t>Regulatory and Supervisory aspect of the Islamic Financial Industry.</a:t>
                      </a:r>
                      <a:endParaRPr lang="en-US" sz="1100" dirty="0"/>
                    </a:p>
                  </a:txBody>
                  <a:tcPr/>
                </a:tc>
              </a:tr>
              <a:tr h="1325879">
                <a:tc>
                  <a:txBody>
                    <a:bodyPr/>
                    <a:lstStyle/>
                    <a:p>
                      <a:r>
                        <a:rPr lang="en-US" sz="1100" dirty="0" smtClean="0"/>
                        <a:t>3</a:t>
                      </a:r>
                      <a:endParaRPr lang="en-US" sz="1100" dirty="0"/>
                    </a:p>
                  </a:txBody>
                  <a:tcPr/>
                </a:tc>
                <a:tc>
                  <a:txBody>
                    <a:bodyPr/>
                    <a:lstStyle/>
                    <a:p>
                      <a:r>
                        <a:rPr lang="en-US" sz="1100" b="1" dirty="0" smtClean="0">
                          <a:solidFill>
                            <a:schemeClr val="tx1"/>
                          </a:solidFill>
                        </a:rPr>
                        <a:t>IIFM: International Islamic Financial Market</a:t>
                      </a:r>
                      <a:endParaRPr lang="en-US" sz="1100" b="1" dirty="0">
                        <a:solidFill>
                          <a:schemeClr val="tx1"/>
                        </a:solidFill>
                      </a:endParaRPr>
                    </a:p>
                  </a:txBody>
                  <a:tcPr/>
                </a:tc>
                <a:tc>
                  <a:txBody>
                    <a:bodyPr/>
                    <a:lstStyle/>
                    <a:p>
                      <a:r>
                        <a:rPr lang="en-US" sz="1100" dirty="0" smtClean="0"/>
                        <a:t>Manama, Kingdom of Bahrain</a:t>
                      </a:r>
                      <a:r>
                        <a:rPr lang="en-US" sz="1100" baseline="0" dirty="0" smtClean="0"/>
                        <a:t> </a:t>
                      </a:r>
                      <a:endParaRPr lang="en-US" sz="1100" dirty="0"/>
                    </a:p>
                  </a:txBody>
                  <a:tcPr/>
                </a:tc>
                <a:tc>
                  <a:txBody>
                    <a:bodyPr/>
                    <a:lstStyle/>
                    <a:p>
                      <a:r>
                        <a:rPr lang="en-US" sz="1100" dirty="0" smtClean="0"/>
                        <a:t>Became officially</a:t>
                      </a:r>
                      <a:r>
                        <a:rPr lang="en-US" sz="1100" baseline="0" dirty="0" smtClean="0"/>
                        <a:t> operational on April 1, 2002 but revised strategic</a:t>
                      </a:r>
                    </a:p>
                    <a:p>
                      <a:r>
                        <a:rPr lang="en-US" sz="1100" baseline="0" dirty="0" smtClean="0"/>
                        <a:t>Plan implemented in 2007</a:t>
                      </a:r>
                      <a:endParaRPr lang="en-US" sz="1100" dirty="0"/>
                    </a:p>
                  </a:txBody>
                  <a:tcPr/>
                </a:tc>
                <a:tc>
                  <a:txBody>
                    <a:bodyPr/>
                    <a:lstStyle/>
                    <a:p>
                      <a:r>
                        <a:rPr lang="en-US" sz="1100" b="1" dirty="0" smtClean="0"/>
                        <a:t>Product and documentation standardization of all financial contracts &amp; product templates globally</a:t>
                      </a:r>
                      <a:endParaRPr lang="en-US" sz="1100" b="1" dirty="0"/>
                    </a:p>
                  </a:txBody>
                  <a:tcPr/>
                </a:tc>
              </a:tr>
              <a:tr h="939564">
                <a:tc>
                  <a:txBody>
                    <a:bodyPr/>
                    <a:lstStyle/>
                    <a:p>
                      <a:r>
                        <a:rPr lang="en-US" sz="1100" dirty="0" smtClean="0"/>
                        <a:t>4</a:t>
                      </a:r>
                      <a:endParaRPr lang="en-US" sz="1100" dirty="0"/>
                    </a:p>
                  </a:txBody>
                  <a:tcPr/>
                </a:tc>
                <a:tc>
                  <a:txBody>
                    <a:bodyPr/>
                    <a:lstStyle/>
                    <a:p>
                      <a:r>
                        <a:rPr lang="en-US" sz="1100" dirty="0" smtClean="0"/>
                        <a:t>CIBAFI: General Council for Islamic Banks And Financial Institution</a:t>
                      </a:r>
                      <a:endParaRPr lang="en-US" sz="1100" b="1" dirty="0">
                        <a:solidFill>
                          <a:schemeClr val="tx1"/>
                        </a:solidFill>
                      </a:endParaRPr>
                    </a:p>
                  </a:txBody>
                  <a:tcPr/>
                </a:tc>
                <a:tc>
                  <a:txBody>
                    <a:bodyPr/>
                    <a:lstStyle/>
                    <a:p>
                      <a:r>
                        <a:rPr lang="en-US" sz="1100" dirty="0" smtClean="0"/>
                        <a:t>Manama, Kingdom of Bahrain</a:t>
                      </a:r>
                      <a:endParaRPr lang="en-US" sz="1100" dirty="0"/>
                    </a:p>
                  </a:txBody>
                  <a:tcPr/>
                </a:tc>
                <a:tc>
                  <a:txBody>
                    <a:bodyPr/>
                    <a:lstStyle/>
                    <a:p>
                      <a:r>
                        <a:rPr lang="en-US" sz="1100" dirty="0" smtClean="0"/>
                        <a:t>Established in 2001.</a:t>
                      </a:r>
                      <a:endParaRPr lang="en-US" sz="1100" dirty="0"/>
                    </a:p>
                  </a:txBody>
                  <a:tcPr/>
                </a:tc>
                <a:tc>
                  <a:txBody>
                    <a:bodyPr/>
                    <a:lstStyle/>
                    <a:p>
                      <a:r>
                        <a:rPr lang="en-US" sz="1100" dirty="0" smtClean="0"/>
                        <a:t>Representing the Islamic financial services industry globally, defending and protecting its role</a:t>
                      </a:r>
                      <a:endParaRPr lang="en-US" sz="1100" b="1" dirty="0"/>
                    </a:p>
                  </a:txBody>
                  <a:tcPr/>
                </a:tc>
              </a:tr>
            </a:tbl>
          </a:graphicData>
        </a:graphic>
      </p:graphicFrame>
      <p:sp>
        <p:nvSpPr>
          <p:cNvPr id="10"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04800" y="838200"/>
            <a:ext cx="8458200" cy="3657600"/>
          </a:xfrm>
        </p:spPr>
        <p:txBody>
          <a:bodyPr/>
          <a:lstStyle/>
          <a:p>
            <a:r>
              <a:rPr lang="en-US" sz="5400" b="1" i="1" smtClean="0"/>
              <a:t>Shukaran</a:t>
            </a:r>
            <a:br>
              <a:rPr lang="en-US" sz="5400" b="1" i="1" smtClean="0"/>
            </a:br>
            <a:r>
              <a:rPr lang="en-US" sz="5400" b="1" i="1" smtClean="0"/>
              <a:t>Wassalamu ‘Alaikum</a:t>
            </a:r>
            <a:endParaRPr lang="en-US" sz="5400" b="1" smtClean="0"/>
          </a:p>
        </p:txBody>
      </p:sp>
      <p:sp>
        <p:nvSpPr>
          <p:cNvPr id="6" name="Content Placeholder 2"/>
          <p:cNvSpPr txBox="1">
            <a:spLocks/>
          </p:cNvSpPr>
          <p:nvPr/>
        </p:nvSpPr>
        <p:spPr bwMode="auto">
          <a:xfrm>
            <a:off x="152400" y="5105400"/>
            <a:ext cx="8763000" cy="1600200"/>
          </a:xfrm>
          <a:prstGeom prst="rect">
            <a:avLst/>
          </a:prstGeom>
          <a:noFill/>
          <a:ln w="9525">
            <a:noFill/>
            <a:miter lim="800000"/>
            <a:headEnd/>
            <a:tailEnd/>
          </a:ln>
        </p:spPr>
        <p:txBody>
          <a:bodyPr/>
          <a:lstStyle/>
          <a:p>
            <a:pPr marL="0" lvl="2" defTabSz="1092200" eaLnBrk="0" hangingPunct="0">
              <a:spcBef>
                <a:spcPts val="0"/>
              </a:spcBef>
              <a:buClr>
                <a:srgbClr val="72A376"/>
              </a:buClr>
              <a:buFont typeface="Arial" charset="0"/>
              <a:buNone/>
              <a:defRPr/>
            </a:pPr>
            <a:r>
              <a:rPr lang="en-US" sz="1200" b="1" dirty="0">
                <a:latin typeface="+mn-lt"/>
                <a:cs typeface="+mn-cs"/>
              </a:rPr>
              <a:t>International Islamic Financial Market (IIFM)</a:t>
            </a:r>
          </a:p>
          <a:p>
            <a:pPr marL="0" lvl="2" defTabSz="1092200" eaLnBrk="0" hangingPunct="0">
              <a:spcBef>
                <a:spcPts val="0"/>
              </a:spcBef>
              <a:buClr>
                <a:srgbClr val="72A376"/>
              </a:buClr>
              <a:buFont typeface="Arial" charset="0"/>
              <a:buNone/>
              <a:defRPr/>
            </a:pPr>
            <a:r>
              <a:rPr lang="en-US" sz="1200" dirty="0">
                <a:latin typeface="+mn-lt"/>
              </a:rPr>
              <a:t>Office No. 72, 7</a:t>
            </a:r>
            <a:r>
              <a:rPr lang="en-US" sz="1200" baseline="30000" dirty="0">
                <a:latin typeface="+mn-lt"/>
              </a:rPr>
              <a:t>th</a:t>
            </a:r>
            <a:r>
              <a:rPr lang="en-US" sz="1200" dirty="0">
                <a:latin typeface="+mn-lt"/>
              </a:rPr>
              <a:t> Floor, </a:t>
            </a:r>
            <a:r>
              <a:rPr lang="en-US" sz="1200" dirty="0" err="1">
                <a:latin typeface="+mn-lt"/>
              </a:rPr>
              <a:t>Zamil</a:t>
            </a:r>
            <a:r>
              <a:rPr lang="en-US" sz="1200" dirty="0">
                <a:latin typeface="+mn-lt"/>
              </a:rPr>
              <a:t> Tower (Main Tower), P.O. Box: 11454, Manama, Kingdom of Bahrain</a:t>
            </a:r>
          </a:p>
          <a:p>
            <a:pPr marL="0" lvl="2" defTabSz="1092200" eaLnBrk="0" hangingPunct="0">
              <a:spcBef>
                <a:spcPts val="0"/>
              </a:spcBef>
              <a:buClr>
                <a:srgbClr val="72A376"/>
              </a:buClr>
              <a:buFont typeface="Arial" charset="0"/>
              <a:buNone/>
              <a:defRPr/>
            </a:pPr>
            <a:r>
              <a:rPr lang="en-US" sz="1200" dirty="0">
                <a:latin typeface="+mn-lt"/>
              </a:rPr>
              <a:t>Tel: +973 17500161 , Fax: +973 17500171, </a:t>
            </a:r>
            <a:r>
              <a:rPr lang="en-US" sz="1200" dirty="0">
                <a:latin typeface="+mn-lt"/>
                <a:cs typeface="+mn-cs"/>
              </a:rPr>
              <a:t>Email: info@iifm.net, Website: </a:t>
            </a:r>
            <a:r>
              <a:rPr lang="en-US" sz="1200" dirty="0" smtClean="0">
                <a:latin typeface="+mn-lt"/>
                <a:cs typeface="+mn-cs"/>
                <a:hlinkClick r:id="rId2"/>
              </a:rPr>
              <a:t>www.iifm.net</a:t>
            </a:r>
            <a:endParaRPr lang="en-US" sz="1200" dirty="0" smtClean="0">
              <a:latin typeface="+mn-lt"/>
              <a:cs typeface="+mn-cs"/>
            </a:endParaRPr>
          </a:p>
          <a:p>
            <a:pPr marL="0" lvl="2" defTabSz="1092200" eaLnBrk="0" hangingPunct="0">
              <a:spcBef>
                <a:spcPts val="0"/>
              </a:spcBef>
              <a:buClr>
                <a:srgbClr val="72A376"/>
              </a:buClr>
              <a:buFont typeface="Arial" charset="0"/>
              <a:buNone/>
              <a:defRPr/>
            </a:pPr>
            <a:endParaRPr lang="en-US" sz="1200" dirty="0">
              <a:latin typeface="+mn-lt"/>
              <a:cs typeface="+mn-cs"/>
            </a:endParaRPr>
          </a:p>
          <a:p>
            <a:pPr>
              <a:defRPr/>
            </a:pPr>
            <a:r>
              <a:rPr lang="en-US" sz="900" b="1" dirty="0">
                <a:latin typeface="+mn-lt"/>
              </a:rPr>
              <a:t>Disclaimer: </a:t>
            </a:r>
            <a:r>
              <a:rPr lang="en-US" sz="900" dirty="0">
                <a:latin typeface="+mn-lt"/>
              </a:rPr>
              <a:t>The information herein has been obtained from sources believed to be reliable but cannot be guaranteed. The views or opinions expressed are subjected to change at any time. Neither the information nor any opinion expressed can be construed as a solicitation for the purchase or sale of any securities. International Islamic Financial Market disclaims liability in this respect.</a:t>
            </a:r>
            <a:endParaRPr lang="en-US" sz="900" dirty="0">
              <a:latin typeface="+mn-lt"/>
              <a:cs typeface="+mn-cs"/>
            </a:endParaRPr>
          </a:p>
        </p:txBody>
      </p:sp>
      <p:pic>
        <p:nvPicPr>
          <p:cNvPr id="31749" name="Picture 5"/>
          <p:cNvPicPr>
            <a:picLocks noChangeAspect="1" noChangeArrowheads="1"/>
          </p:cNvPicPr>
          <p:nvPr/>
        </p:nvPicPr>
        <p:blipFill>
          <a:blip r:embed="rId3" cstate="print"/>
          <a:srcRect/>
          <a:stretch>
            <a:fillRect/>
          </a:stretch>
        </p:blipFill>
        <p:spPr bwMode="auto">
          <a:xfrm>
            <a:off x="6477000" y="152400"/>
            <a:ext cx="2590800"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r>
              <a:rPr lang="en-US" dirty="0" smtClean="0"/>
              <a:t>3</a:t>
            </a:r>
            <a:endParaRPr lang="en-US" dirty="0"/>
          </a:p>
        </p:txBody>
      </p:sp>
      <p:sp>
        <p:nvSpPr>
          <p:cNvPr id="7" name="Title 1"/>
          <p:cNvSpPr txBox="1">
            <a:spLocks/>
          </p:cNvSpPr>
          <p:nvPr/>
        </p:nvSpPr>
        <p:spPr>
          <a:xfrm>
            <a:off x="228600" y="152400"/>
            <a:ext cx="6172200" cy="1295400"/>
          </a:xfrm>
          <a:prstGeom prst="rect">
            <a:avLst/>
          </a:prstGeom>
        </p:spPr>
        <p:txBody>
          <a:bodyPr rIns="45720" anchor="ctr">
            <a:normAutofit fontScale="92500" lnSpcReduction="10000"/>
            <a:scene3d>
              <a:camera prst="orthographicFront"/>
              <a:lightRig rig="threePt" dir="t">
                <a:rot lat="0" lon="0" rev="4800000"/>
              </a:lightRig>
            </a:scene3d>
            <a:sp3d prstMaterial="matte">
              <a:bevelT w="50800" h="10160"/>
            </a:sp3d>
          </a:bodyPr>
          <a:lstStyle/>
          <a:p>
            <a:pPr algn="ctr" fontAlgn="auto">
              <a:spcAft>
                <a:spcPts val="0"/>
              </a:spcAft>
              <a:defRPr/>
            </a:pPr>
            <a:endParaRPr lang="en-US" sz="2600" b="1" dirty="0">
              <a:solidFill>
                <a:srgbClr val="72A376"/>
              </a:solidFill>
              <a:latin typeface="+mj-lt"/>
              <a:ea typeface="+mj-ea"/>
              <a:cs typeface="+mj-cs"/>
            </a:endParaRPr>
          </a:p>
          <a:p>
            <a:pPr fontAlgn="auto">
              <a:spcAft>
                <a:spcPts val="0"/>
              </a:spcAft>
              <a:defRPr/>
            </a:pPr>
            <a:r>
              <a:rPr lang="en-US" sz="3000" b="1" dirty="0" smtClean="0">
                <a:latin typeface="+mj-lt"/>
                <a:ea typeface="+mj-ea"/>
                <a:cs typeface="+mj-cs"/>
              </a:rPr>
              <a:t>Domestic </a:t>
            </a:r>
            <a:r>
              <a:rPr lang="en-US" sz="3000" b="1" i="1" dirty="0" smtClean="0">
                <a:latin typeface="+mj-lt"/>
                <a:ea typeface="+mj-ea"/>
                <a:cs typeface="+mj-cs"/>
              </a:rPr>
              <a:t>Sukuk</a:t>
            </a:r>
            <a:r>
              <a:rPr lang="en-US" sz="3000" b="1" dirty="0" smtClean="0">
                <a:latin typeface="+mj-lt"/>
                <a:ea typeface="+mj-ea"/>
                <a:cs typeface="+mj-cs"/>
              </a:rPr>
              <a:t> Issuances                           (Jan  </a:t>
            </a:r>
            <a:r>
              <a:rPr lang="en-US" sz="3000" b="1" dirty="0">
                <a:latin typeface="+mj-lt"/>
                <a:ea typeface="+mj-ea"/>
                <a:cs typeface="+mj-cs"/>
              </a:rPr>
              <a:t>2001 – </a:t>
            </a:r>
            <a:r>
              <a:rPr lang="en-US" sz="3000" b="1" dirty="0" smtClean="0">
                <a:latin typeface="+mj-lt"/>
                <a:ea typeface="+mj-ea"/>
                <a:cs typeface="+mj-cs"/>
              </a:rPr>
              <a:t>March 2015,USD </a:t>
            </a:r>
            <a:r>
              <a:rPr lang="en-US" sz="3000" b="1" dirty="0">
                <a:latin typeface="+mj-lt"/>
                <a:ea typeface="+mj-ea"/>
                <a:cs typeface="+mj-cs"/>
              </a:rPr>
              <a:t>Millions</a:t>
            </a:r>
            <a:r>
              <a:rPr lang="en-US" sz="3000" b="1" dirty="0">
                <a:solidFill>
                  <a:schemeClr val="accent4">
                    <a:lumMod val="50000"/>
                  </a:schemeClr>
                </a:solidFill>
                <a:latin typeface="+mj-lt"/>
                <a:ea typeface="+mj-ea"/>
                <a:cs typeface="+mj-cs"/>
              </a:rPr>
              <a:t>)</a:t>
            </a:r>
          </a:p>
          <a:p>
            <a:pPr fontAlgn="auto">
              <a:spcAft>
                <a:spcPts val="0"/>
              </a:spcAft>
              <a:defRPr/>
            </a:pPr>
            <a:endParaRPr lang="en-US" sz="2800" b="1" dirty="0">
              <a:solidFill>
                <a:schemeClr val="accent1">
                  <a:lumMod val="60000"/>
                  <a:lumOff val="40000"/>
                </a:schemeClr>
              </a:solidFill>
              <a:latin typeface="+mj-lt"/>
              <a:ea typeface="+mj-ea"/>
              <a:cs typeface="+mj-cs"/>
            </a:endParaRPr>
          </a:p>
        </p:txBody>
      </p:sp>
      <p:sp>
        <p:nvSpPr>
          <p:cNvPr id="14340" name="Rectangle 9"/>
          <p:cNvSpPr>
            <a:spLocks noChangeArrowheads="1"/>
          </p:cNvSpPr>
          <p:nvPr/>
        </p:nvSpPr>
        <p:spPr bwMode="auto">
          <a:xfrm>
            <a:off x="609600" y="4808538"/>
            <a:ext cx="588623" cy="743793"/>
          </a:xfrm>
          <a:prstGeom prst="rect">
            <a:avLst/>
          </a:prstGeom>
          <a:noFill/>
          <a:ln w="9525">
            <a:noFill/>
            <a:miter lim="800000"/>
            <a:headEnd/>
            <a:tailEnd/>
          </a:ln>
        </p:spPr>
        <p:txBody>
          <a:bodyPr wrap="none">
            <a:spAutoFit/>
          </a:bodyPr>
          <a:lstStyle/>
          <a:p>
            <a:pPr marL="292100" indent="-400050">
              <a:spcBef>
                <a:spcPts val="2200"/>
              </a:spcBef>
              <a:buSzPct val="123000"/>
              <a:buFont typeface="Wingdings" pitchFamily="2" charset="2"/>
              <a:buChar char="Ø"/>
            </a:pPr>
            <a:endParaRPr lang="en-US" sz="1200" b="1" dirty="0" smtClean="0"/>
          </a:p>
          <a:p>
            <a:pPr marL="292100" indent="-400050">
              <a:spcBef>
                <a:spcPts val="2200"/>
              </a:spcBef>
              <a:buSzPct val="123000"/>
              <a:buFont typeface="Wingdings" pitchFamily="2" charset="2"/>
              <a:buChar char="Ø"/>
            </a:pPr>
            <a:endParaRPr lang="en-US" sz="1200" b="1" dirty="0" smtClean="0"/>
          </a:p>
        </p:txBody>
      </p:sp>
      <p:sp>
        <p:nvSpPr>
          <p:cNvPr id="14343" name="Footer Placeholder 3"/>
          <p:cNvSpPr txBox="1">
            <a:spLocks/>
          </p:cNvSpPr>
          <p:nvPr/>
        </p:nvSpPr>
        <p:spPr bwMode="auto">
          <a:xfrm>
            <a:off x="228600" y="6400800"/>
            <a:ext cx="7924800" cy="304800"/>
          </a:xfrm>
          <a:prstGeom prst="rect">
            <a:avLst/>
          </a:prstGeom>
          <a:noFill/>
          <a:ln w="9525">
            <a:noFill/>
            <a:miter lim="800000"/>
            <a:headEnd/>
            <a:tailEnd/>
          </a:ln>
        </p:spPr>
        <p:txBody>
          <a:bodyPr anchor="ctr"/>
          <a:lstStyle/>
          <a:p>
            <a:endParaRPr lang="en-GB" sz="1200"/>
          </a:p>
          <a:p>
            <a:endParaRPr lang="en-US" sz="1000"/>
          </a:p>
        </p:txBody>
      </p:sp>
      <p:sp>
        <p:nvSpPr>
          <p:cNvPr id="13" name="Rectangle 12"/>
          <p:cNvSpPr/>
          <p:nvPr/>
        </p:nvSpPr>
        <p:spPr>
          <a:xfrm>
            <a:off x="457200" y="6019800"/>
            <a:ext cx="3124200" cy="276999"/>
          </a:xfrm>
          <a:prstGeom prst="rect">
            <a:avLst/>
          </a:prstGeom>
        </p:spPr>
        <p:txBody>
          <a:bodyPr wrap="square">
            <a:spAutoFit/>
          </a:bodyPr>
          <a:lstStyle/>
          <a:p>
            <a:pPr>
              <a:defRPr/>
            </a:pPr>
            <a:r>
              <a:rPr lang="en-US" sz="1200" dirty="0" smtClean="0">
                <a:solidFill>
                  <a:schemeClr val="accent4">
                    <a:lumMod val="50000"/>
                  </a:schemeClr>
                </a:solidFill>
              </a:rPr>
              <a:t>Source: IIFM Sukuk Database </a:t>
            </a:r>
            <a:endParaRPr lang="en-US" sz="1200" dirty="0">
              <a:solidFill>
                <a:schemeClr val="accent4">
                  <a:lumMod val="50000"/>
                </a:schemeClr>
              </a:solidFill>
            </a:endParaRPr>
          </a:p>
        </p:txBody>
      </p:sp>
      <p:graphicFrame>
        <p:nvGraphicFramePr>
          <p:cNvPr id="9" name="Chart 8"/>
          <p:cNvGraphicFramePr/>
          <p:nvPr/>
        </p:nvGraphicFramePr>
        <p:xfrm>
          <a:off x="652462" y="1371601"/>
          <a:ext cx="7729537" cy="4114799"/>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11"/>
          <p:cNvSpPr>
            <a:spLocks noChangeArrowheads="1"/>
          </p:cNvSpPr>
          <p:nvPr/>
        </p:nvSpPr>
        <p:spPr bwMode="auto">
          <a:xfrm>
            <a:off x="609600" y="5410200"/>
            <a:ext cx="3715889" cy="276999"/>
          </a:xfrm>
          <a:prstGeom prst="rect">
            <a:avLst/>
          </a:prstGeom>
          <a:noFill/>
          <a:ln w="9525">
            <a:noFill/>
            <a:miter lim="800000"/>
            <a:headEnd/>
            <a:tailEnd/>
          </a:ln>
        </p:spPr>
        <p:txBody>
          <a:bodyPr wrap="none">
            <a:spAutoFit/>
          </a:bodyPr>
          <a:lstStyle/>
          <a:p>
            <a:pPr marL="292100" indent="-400050">
              <a:spcBef>
                <a:spcPts val="2200"/>
              </a:spcBef>
              <a:buSzPct val="123000"/>
              <a:buFont typeface="Wingdings" pitchFamily="2" charset="2"/>
              <a:buChar char="Ø"/>
            </a:pPr>
            <a:r>
              <a:rPr lang="en-US" sz="1200" b="1" dirty="0"/>
              <a:t>Total </a:t>
            </a:r>
            <a:r>
              <a:rPr lang="en-US" sz="1200" b="1" dirty="0" smtClean="0"/>
              <a:t>Domestic Sukuk Issued $599.634 </a:t>
            </a:r>
            <a:r>
              <a:rPr lang="en-US" sz="1200" b="1" dirty="0"/>
              <a:t>bio </a:t>
            </a:r>
            <a:endParaRPr lang="en-US" sz="1200" b="1" i="1" dirty="0"/>
          </a:p>
        </p:txBody>
      </p:sp>
      <p:sp>
        <p:nvSpPr>
          <p:cNvPr id="12"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52400" y="152400"/>
            <a:ext cx="6400800" cy="990600"/>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en-US" sz="2400" b="1" dirty="0">
                <a:latin typeface="+mj-lt"/>
                <a:ea typeface="+mj-ea"/>
                <a:cs typeface="+mj-cs"/>
              </a:rPr>
              <a:t>International </a:t>
            </a:r>
            <a:r>
              <a:rPr lang="en-US" sz="2400" b="1" i="1" dirty="0">
                <a:latin typeface="+mj-lt"/>
                <a:ea typeface="+mj-ea"/>
                <a:cs typeface="+mj-cs"/>
              </a:rPr>
              <a:t>Sukuk </a:t>
            </a:r>
            <a:r>
              <a:rPr lang="en-US" sz="2400" b="1" dirty="0">
                <a:latin typeface="+mj-lt"/>
                <a:ea typeface="+mj-ea"/>
                <a:cs typeface="+mj-cs"/>
              </a:rPr>
              <a:t>Issuances By Issuer Status</a:t>
            </a:r>
          </a:p>
          <a:p>
            <a:pPr fontAlgn="auto">
              <a:spcAft>
                <a:spcPts val="0"/>
              </a:spcAft>
              <a:defRPr/>
            </a:pPr>
            <a:r>
              <a:rPr lang="en-US" sz="2400" b="1" dirty="0">
                <a:latin typeface="+mj-lt"/>
                <a:ea typeface="+mj-ea"/>
                <a:cs typeface="+mj-cs"/>
              </a:rPr>
              <a:t> </a:t>
            </a:r>
            <a:r>
              <a:rPr lang="en-US" sz="2400" b="1" dirty="0">
                <a:latin typeface="+mj-lt"/>
              </a:rPr>
              <a:t>(Jan 2001 – </a:t>
            </a:r>
            <a:r>
              <a:rPr lang="en-US" sz="2400" b="1" dirty="0" smtClean="0">
                <a:latin typeface="+mj-lt"/>
              </a:rPr>
              <a:t>March 2015,USD </a:t>
            </a:r>
            <a:r>
              <a:rPr lang="en-US" sz="2400" b="1" dirty="0">
                <a:latin typeface="+mj-lt"/>
              </a:rPr>
              <a:t>Millions)</a:t>
            </a:r>
          </a:p>
          <a:p>
            <a:pPr fontAlgn="auto">
              <a:spcAft>
                <a:spcPts val="0"/>
              </a:spcAft>
              <a:defRPr/>
            </a:pPr>
            <a:endParaRPr lang="en-US" sz="2800" b="1" dirty="0">
              <a:solidFill>
                <a:schemeClr val="accent1">
                  <a:lumMod val="60000"/>
                  <a:lumOff val="40000"/>
                </a:schemeClr>
              </a:solidFill>
              <a:latin typeface="+mj-lt"/>
              <a:ea typeface="+mj-ea"/>
              <a:cs typeface="+mj-cs"/>
            </a:endParaRPr>
          </a:p>
        </p:txBody>
      </p:sp>
      <p:sp>
        <p:nvSpPr>
          <p:cNvPr id="10" name="Slide Number Placeholder 4"/>
          <p:cNvSpPr>
            <a:spLocks noGrp="1"/>
          </p:cNvSpPr>
          <p:nvPr>
            <p:ph type="sldNum" sz="quarter" idx="12"/>
          </p:nvPr>
        </p:nvSpPr>
        <p:spPr/>
        <p:txBody>
          <a:bodyPr/>
          <a:lstStyle/>
          <a:p>
            <a:pPr>
              <a:defRPr/>
            </a:pPr>
            <a:r>
              <a:rPr lang="en-US" dirty="0" smtClean="0"/>
              <a:t>4</a:t>
            </a:r>
            <a:endParaRPr lang="en-US" dirty="0"/>
          </a:p>
        </p:txBody>
      </p:sp>
      <p:graphicFrame>
        <p:nvGraphicFramePr>
          <p:cNvPr id="11" name="Chart 10"/>
          <p:cNvGraphicFramePr/>
          <p:nvPr/>
        </p:nvGraphicFramePr>
        <p:xfrm>
          <a:off x="152400" y="914400"/>
          <a:ext cx="4419600" cy="2590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p:nvPr/>
        </p:nvGraphicFramePr>
        <p:xfrm>
          <a:off x="4191000" y="990600"/>
          <a:ext cx="3810000" cy="2438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p:cNvGraphicFramePr/>
          <p:nvPr/>
        </p:nvGraphicFramePr>
        <p:xfrm>
          <a:off x="1600200" y="3657600"/>
          <a:ext cx="54102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9"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8" name="Rectangle 7"/>
          <p:cNvSpPr/>
          <p:nvPr/>
        </p:nvSpPr>
        <p:spPr>
          <a:xfrm>
            <a:off x="0" y="6019800"/>
            <a:ext cx="3200400" cy="276999"/>
          </a:xfrm>
          <a:prstGeom prst="rect">
            <a:avLst/>
          </a:prstGeom>
        </p:spPr>
        <p:txBody>
          <a:bodyPr wrap="square">
            <a:spAutoFit/>
          </a:bodyPr>
          <a:lstStyle/>
          <a:p>
            <a:pPr>
              <a:defRPr/>
            </a:pPr>
            <a:r>
              <a:rPr lang="en-US" sz="1200" dirty="0" smtClean="0">
                <a:solidFill>
                  <a:schemeClr val="accent4">
                    <a:lumMod val="50000"/>
                  </a:schemeClr>
                </a:solidFill>
              </a:rPr>
              <a:t>Source: IIFM Sukuk Database </a:t>
            </a:r>
            <a:endParaRPr lang="en-US" sz="1200"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52400" y="152400"/>
            <a:ext cx="6858000" cy="990600"/>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fontAlgn="auto">
              <a:spcAft>
                <a:spcPts val="0"/>
              </a:spcAft>
              <a:defRPr/>
            </a:pPr>
            <a:r>
              <a:rPr lang="en-US" sz="2400" b="1" dirty="0" smtClean="0">
                <a:latin typeface="+mj-lt"/>
                <a:ea typeface="+mj-ea"/>
                <a:cs typeface="+mj-cs"/>
              </a:rPr>
              <a:t>Domestic </a:t>
            </a:r>
            <a:r>
              <a:rPr lang="en-US" sz="2400" b="1" i="1" dirty="0" smtClean="0">
                <a:latin typeface="+mj-lt"/>
                <a:ea typeface="+mj-ea"/>
                <a:cs typeface="+mj-cs"/>
              </a:rPr>
              <a:t>Sukuk </a:t>
            </a:r>
            <a:r>
              <a:rPr lang="en-US" sz="2400" b="1" dirty="0">
                <a:latin typeface="+mj-lt"/>
                <a:ea typeface="+mj-ea"/>
                <a:cs typeface="+mj-cs"/>
              </a:rPr>
              <a:t>Issuances By Issuer </a:t>
            </a:r>
            <a:r>
              <a:rPr lang="en-US" sz="2400" b="1" dirty="0" smtClean="0">
                <a:latin typeface="+mj-lt"/>
                <a:ea typeface="+mj-ea"/>
                <a:cs typeface="+mj-cs"/>
              </a:rPr>
              <a:t>Status</a:t>
            </a:r>
          </a:p>
          <a:p>
            <a:pPr fontAlgn="auto">
              <a:spcAft>
                <a:spcPts val="0"/>
              </a:spcAft>
              <a:defRPr/>
            </a:pPr>
            <a:r>
              <a:rPr lang="en-US" sz="2400" b="1" dirty="0" smtClean="0">
                <a:latin typeface="+mj-lt"/>
              </a:rPr>
              <a:t>(Jan </a:t>
            </a:r>
            <a:r>
              <a:rPr lang="en-US" sz="2400" b="1" dirty="0">
                <a:latin typeface="+mj-lt"/>
              </a:rPr>
              <a:t>2001 – </a:t>
            </a:r>
            <a:r>
              <a:rPr lang="en-US" sz="2400" b="1" dirty="0" smtClean="0">
                <a:latin typeface="+mj-lt"/>
              </a:rPr>
              <a:t>March 2015,USD </a:t>
            </a:r>
            <a:r>
              <a:rPr lang="en-US" sz="2400" b="1" dirty="0">
                <a:latin typeface="+mj-lt"/>
              </a:rPr>
              <a:t>Millions)</a:t>
            </a:r>
          </a:p>
          <a:p>
            <a:pPr fontAlgn="auto">
              <a:spcAft>
                <a:spcPts val="0"/>
              </a:spcAft>
              <a:defRPr/>
            </a:pPr>
            <a:endParaRPr lang="en-US" sz="2800" b="1" dirty="0">
              <a:solidFill>
                <a:schemeClr val="accent1">
                  <a:lumMod val="60000"/>
                  <a:lumOff val="40000"/>
                </a:schemeClr>
              </a:solidFill>
              <a:latin typeface="+mj-lt"/>
              <a:ea typeface="+mj-ea"/>
              <a:cs typeface="+mj-cs"/>
            </a:endParaRPr>
          </a:p>
        </p:txBody>
      </p:sp>
      <p:sp>
        <p:nvSpPr>
          <p:cNvPr id="10" name="Slide Number Placeholder 4"/>
          <p:cNvSpPr>
            <a:spLocks noGrp="1"/>
          </p:cNvSpPr>
          <p:nvPr>
            <p:ph type="sldNum" sz="quarter" idx="12"/>
          </p:nvPr>
        </p:nvSpPr>
        <p:spPr/>
        <p:txBody>
          <a:bodyPr/>
          <a:lstStyle/>
          <a:p>
            <a:pPr>
              <a:defRPr/>
            </a:pPr>
            <a:r>
              <a:rPr lang="en-US" dirty="0" smtClean="0"/>
              <a:t>5</a:t>
            </a:r>
            <a:endParaRPr lang="en-US" dirty="0"/>
          </a:p>
        </p:txBody>
      </p:sp>
      <p:graphicFrame>
        <p:nvGraphicFramePr>
          <p:cNvPr id="12" name="Chart 11"/>
          <p:cNvGraphicFramePr/>
          <p:nvPr/>
        </p:nvGraphicFramePr>
        <p:xfrm>
          <a:off x="0" y="990600"/>
          <a:ext cx="3733800" cy="2209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p:nvPr/>
        </p:nvGraphicFramePr>
        <p:xfrm>
          <a:off x="3733800" y="914400"/>
          <a:ext cx="3886200" cy="2590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Chart 17"/>
          <p:cNvGraphicFramePr/>
          <p:nvPr/>
        </p:nvGraphicFramePr>
        <p:xfrm>
          <a:off x="1143000" y="3581400"/>
          <a:ext cx="5486400" cy="2895600"/>
        </p:xfrm>
        <a:graphic>
          <a:graphicData uri="http://schemas.openxmlformats.org/drawingml/2006/chart">
            <c:chart xmlns:c="http://schemas.openxmlformats.org/drawingml/2006/chart" xmlns:r="http://schemas.openxmlformats.org/officeDocument/2006/relationships" r:id="rId5"/>
          </a:graphicData>
        </a:graphic>
      </p:graphicFrame>
      <p:sp>
        <p:nvSpPr>
          <p:cNvPr id="9"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11" name="Rectangle 10"/>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pPr>
              <a:defRPr/>
            </a:pPr>
            <a:r>
              <a:rPr lang="en-US" dirty="0" smtClean="0"/>
              <a:t>6</a:t>
            </a:r>
            <a:endParaRPr lang="en-US" dirty="0"/>
          </a:p>
        </p:txBody>
      </p:sp>
      <p:sp>
        <p:nvSpPr>
          <p:cNvPr id="9" name="Title 1"/>
          <p:cNvSpPr txBox="1">
            <a:spLocks/>
          </p:cNvSpPr>
          <p:nvPr/>
        </p:nvSpPr>
        <p:spPr>
          <a:xfrm>
            <a:off x="152400" y="152400"/>
            <a:ext cx="6248400" cy="990600"/>
          </a:xfrm>
          <a:prstGeom prst="rect">
            <a:avLst/>
          </a:prstGeom>
        </p:spPr>
        <p:txBody>
          <a:bodyPr rIns="45720" anchor="ctr">
            <a:noAutofit/>
            <a:scene3d>
              <a:camera prst="orthographicFront"/>
              <a:lightRig rig="threePt" dir="t">
                <a:rot lat="0" lon="0" rev="4800000"/>
              </a:lightRig>
            </a:scene3d>
            <a:sp3d prstMaterial="matte">
              <a:bevelT w="50800" h="10160"/>
            </a:sp3d>
          </a:bodyPr>
          <a:lstStyle/>
          <a:p>
            <a:pPr fontAlgn="auto">
              <a:spcAft>
                <a:spcPts val="0"/>
              </a:spcAft>
              <a:defRPr/>
            </a:pPr>
            <a:r>
              <a:rPr lang="en-US" sz="2000" b="1" dirty="0">
                <a:latin typeface="+mj-lt"/>
                <a:ea typeface="+mj-ea"/>
                <a:cs typeface="+mj-cs"/>
              </a:rPr>
              <a:t>Structural Break-Up </a:t>
            </a:r>
            <a:r>
              <a:rPr lang="en-US" sz="2000" b="1" dirty="0" smtClean="0">
                <a:latin typeface="+mj-lt"/>
                <a:ea typeface="+mj-ea"/>
                <a:cs typeface="+mj-cs"/>
              </a:rPr>
              <a:t>of International Corporate Sukuk Issuances </a:t>
            </a:r>
            <a:r>
              <a:rPr lang="en-US" sz="2000" b="1" dirty="0" smtClean="0">
                <a:latin typeface="+mj-lt"/>
              </a:rPr>
              <a:t>(Jan 2001 – March 2015,USD Millions)</a:t>
            </a:r>
          </a:p>
        </p:txBody>
      </p:sp>
      <p:graphicFrame>
        <p:nvGraphicFramePr>
          <p:cNvPr id="7" name="Chart 6"/>
          <p:cNvGraphicFramePr/>
          <p:nvPr/>
        </p:nvGraphicFramePr>
        <p:xfrm>
          <a:off x="152400" y="1371600"/>
          <a:ext cx="81534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0"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11" name="Rectangle 10"/>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pPr>
              <a:defRPr/>
            </a:pPr>
            <a:r>
              <a:rPr lang="en-US" dirty="0" smtClean="0"/>
              <a:t>7</a:t>
            </a:r>
            <a:endParaRPr lang="en-US" dirty="0"/>
          </a:p>
        </p:txBody>
      </p:sp>
      <p:sp>
        <p:nvSpPr>
          <p:cNvPr id="9" name="Title 1"/>
          <p:cNvSpPr txBox="1">
            <a:spLocks/>
          </p:cNvSpPr>
          <p:nvPr/>
        </p:nvSpPr>
        <p:spPr>
          <a:xfrm>
            <a:off x="0" y="304800"/>
            <a:ext cx="6248400" cy="990600"/>
          </a:xfrm>
          <a:prstGeom prst="rect">
            <a:avLst/>
          </a:prstGeom>
        </p:spPr>
        <p:txBody>
          <a:bodyPr rIns="45720" anchor="ctr">
            <a:noAutofit/>
            <a:scene3d>
              <a:camera prst="orthographicFront"/>
              <a:lightRig rig="threePt" dir="t">
                <a:rot lat="0" lon="0" rev="4800000"/>
              </a:lightRig>
            </a:scene3d>
            <a:sp3d prstMaterial="matte">
              <a:bevelT w="50800" h="10160"/>
            </a:sp3d>
          </a:bodyPr>
          <a:lstStyle/>
          <a:p>
            <a:pPr fontAlgn="auto">
              <a:spcAft>
                <a:spcPts val="0"/>
              </a:spcAft>
              <a:defRPr/>
            </a:pPr>
            <a:r>
              <a:rPr lang="en-US" sz="2000" b="1" dirty="0">
                <a:latin typeface="+mj-lt"/>
                <a:ea typeface="+mj-ea"/>
                <a:cs typeface="+mj-cs"/>
              </a:rPr>
              <a:t>Structural Break-Up </a:t>
            </a:r>
            <a:r>
              <a:rPr lang="en-US" sz="2000" b="1" dirty="0" smtClean="0">
                <a:latin typeface="+mj-lt"/>
                <a:ea typeface="+mj-ea"/>
                <a:cs typeface="+mj-cs"/>
              </a:rPr>
              <a:t>of Domestic Corporate Sukuk Issuances  </a:t>
            </a:r>
            <a:r>
              <a:rPr lang="en-US" sz="2000" b="1" dirty="0" smtClean="0">
                <a:latin typeface="+mj-lt"/>
              </a:rPr>
              <a:t>(Jan 2001 – March 2015,USD Millions)</a:t>
            </a:r>
          </a:p>
        </p:txBody>
      </p:sp>
      <p:graphicFrame>
        <p:nvGraphicFramePr>
          <p:cNvPr id="10" name="Chart 9"/>
          <p:cNvGraphicFramePr/>
          <p:nvPr/>
        </p:nvGraphicFramePr>
        <p:xfrm>
          <a:off x="304800" y="1676400"/>
          <a:ext cx="68580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7"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6" name="Rectangle 5"/>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pPr>
              <a:defRPr/>
            </a:pPr>
            <a:r>
              <a:rPr lang="en-US" dirty="0" smtClean="0"/>
              <a:t>8</a:t>
            </a:r>
            <a:endParaRPr lang="en-US" dirty="0"/>
          </a:p>
        </p:txBody>
      </p:sp>
      <p:sp>
        <p:nvSpPr>
          <p:cNvPr id="9" name="Title 1"/>
          <p:cNvSpPr txBox="1">
            <a:spLocks/>
          </p:cNvSpPr>
          <p:nvPr/>
        </p:nvSpPr>
        <p:spPr>
          <a:xfrm>
            <a:off x="0" y="304800"/>
            <a:ext cx="6248400" cy="990600"/>
          </a:xfrm>
          <a:prstGeom prst="rect">
            <a:avLst/>
          </a:prstGeom>
        </p:spPr>
        <p:txBody>
          <a:bodyPr rIns="45720" anchor="ctr">
            <a:noAutofit/>
            <a:scene3d>
              <a:camera prst="orthographicFront"/>
              <a:lightRig rig="threePt" dir="t">
                <a:rot lat="0" lon="0" rev="4800000"/>
              </a:lightRig>
            </a:scene3d>
            <a:sp3d prstMaterial="matte">
              <a:bevelT w="50800" h="10160"/>
            </a:sp3d>
          </a:bodyPr>
          <a:lstStyle/>
          <a:p>
            <a:pPr fontAlgn="auto">
              <a:spcAft>
                <a:spcPts val="0"/>
              </a:spcAft>
              <a:defRPr/>
            </a:pPr>
            <a:r>
              <a:rPr lang="en-US" sz="2400" b="1" dirty="0" smtClean="0">
                <a:latin typeface="+mj-lt"/>
                <a:ea typeface="+mj-ea"/>
                <a:cs typeface="+mj-cs"/>
              </a:rPr>
              <a:t>Currency  </a:t>
            </a:r>
            <a:r>
              <a:rPr lang="en-US" sz="2400" b="1" dirty="0">
                <a:latin typeface="+mj-lt"/>
                <a:ea typeface="+mj-ea"/>
                <a:cs typeface="+mj-cs"/>
              </a:rPr>
              <a:t>Break-Up </a:t>
            </a:r>
            <a:r>
              <a:rPr lang="en-US" sz="2400" b="1" dirty="0" smtClean="0">
                <a:latin typeface="+mj-lt"/>
                <a:ea typeface="+mj-ea"/>
                <a:cs typeface="+mj-cs"/>
              </a:rPr>
              <a:t>of Domestic Corporate Sukuk Issuances </a:t>
            </a:r>
            <a:r>
              <a:rPr lang="en-US" sz="2400" b="1" dirty="0" smtClean="0">
                <a:latin typeface="+mj-lt"/>
              </a:rPr>
              <a:t>(Jan 2001 – March 2015)</a:t>
            </a:r>
          </a:p>
        </p:txBody>
      </p:sp>
      <p:graphicFrame>
        <p:nvGraphicFramePr>
          <p:cNvPr id="7" name="Chart 6"/>
          <p:cNvGraphicFramePr/>
          <p:nvPr/>
        </p:nvGraphicFramePr>
        <p:xfrm>
          <a:off x="228600" y="1143000"/>
          <a:ext cx="8372475" cy="4638674"/>
        </p:xfrm>
        <a:graphic>
          <a:graphicData uri="http://schemas.openxmlformats.org/drawingml/2006/chart">
            <c:chart xmlns:c="http://schemas.openxmlformats.org/drawingml/2006/chart" xmlns:r="http://schemas.openxmlformats.org/officeDocument/2006/relationships" r:id="rId3"/>
          </a:graphicData>
        </a:graphic>
      </p:graphicFrame>
      <p:sp>
        <p:nvSpPr>
          <p:cNvPr id="11" name="Footer Placeholder 7"/>
          <p:cNvSpPr>
            <a:spLocks noGrp="1"/>
          </p:cNvSpPr>
          <p:nvPr>
            <p:ph type="ftr" sz="quarter" idx="11"/>
          </p:nvPr>
        </p:nvSpPr>
        <p:spPr>
          <a:xfrm>
            <a:off x="381000" y="6400800"/>
            <a:ext cx="7696200" cy="304800"/>
          </a:xfrm>
        </p:spPr>
        <p:txBody>
          <a:bodyPr/>
          <a:lstStyle/>
          <a:p>
            <a:pPr>
              <a:defRPr/>
            </a:pPr>
            <a:r>
              <a:rPr lang="en-US" b="0" i="0" dirty="0" smtClean="0">
                <a:solidFill>
                  <a:schemeClr val="tx1"/>
                </a:solidFill>
                <a:latin typeface="+mj-lt"/>
              </a:rPr>
              <a:t>World Bank, Arab Monetary Fund Seminar on Development of Sukuk Markets, Abu Dhabi, April 19-23, 2015</a:t>
            </a:r>
            <a:endParaRPr lang="en-US" b="0" i="0" dirty="0">
              <a:solidFill>
                <a:schemeClr val="tx1"/>
              </a:solidFill>
              <a:latin typeface="+mj-lt"/>
            </a:endParaRPr>
          </a:p>
        </p:txBody>
      </p:sp>
      <p:sp>
        <p:nvSpPr>
          <p:cNvPr id="6" name="Rectangle 5"/>
          <p:cNvSpPr/>
          <p:nvPr/>
        </p:nvSpPr>
        <p:spPr>
          <a:xfrm>
            <a:off x="0" y="6019800"/>
            <a:ext cx="3200400" cy="246221"/>
          </a:xfrm>
          <a:prstGeom prst="rect">
            <a:avLst/>
          </a:prstGeom>
        </p:spPr>
        <p:txBody>
          <a:bodyPr wrap="square">
            <a:spAutoFit/>
          </a:bodyPr>
          <a:lstStyle/>
          <a:p>
            <a:pPr>
              <a:defRPr/>
            </a:pPr>
            <a:r>
              <a:rPr lang="en-US" sz="1000" dirty="0" smtClean="0">
                <a:solidFill>
                  <a:schemeClr val="accent4">
                    <a:lumMod val="50000"/>
                  </a:schemeClr>
                </a:solidFill>
                <a:latin typeface="+mj-lt"/>
              </a:rPr>
              <a:t>Source: IIFM Sukuk Database </a:t>
            </a:r>
            <a:endParaRPr lang="en-US" sz="1000" dirty="0">
              <a:solidFill>
                <a:schemeClr val="accent4">
                  <a:lumMod val="50000"/>
                </a:schemeClr>
              </a:solidFill>
              <a:latin typeface="+mj-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7311</TotalTime>
  <Words>3287</Words>
  <Application>Microsoft Office PowerPoint</Application>
  <PresentationFormat>On-screen Show (4:3)</PresentationFormat>
  <Paragraphs>573</Paragraphs>
  <Slides>31</Slides>
  <Notes>10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Corporate Sukuk Market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Long Tenor Global Sukuk Issuances   </vt:lpstr>
      <vt:lpstr>Slide 17</vt:lpstr>
      <vt:lpstr>Emaar Malls Group Sukuk Transaction Summary</vt:lpstr>
      <vt:lpstr>Emaar Malls Group Structure Diagram  </vt:lpstr>
      <vt:lpstr>GEMS MEA Sukuk Transaction Summary</vt:lpstr>
      <vt:lpstr>GGEMS MEA Sukuk Structure Diagram   </vt:lpstr>
      <vt:lpstr>Al Hilal Bank Perpetual Tier 1   Sukuk Transaction Summary  </vt:lpstr>
      <vt:lpstr>Al Hilal Bank Perpetual Tier 1   Sukuk Structure Diagram  </vt:lpstr>
      <vt:lpstr>Damac Properties Sukuk Transaction Summary</vt:lpstr>
      <vt:lpstr>Damac Properties Sukuk Structure Diagram   </vt:lpstr>
      <vt:lpstr>Recent Developments in Sukuk Market </vt:lpstr>
      <vt:lpstr>Recent Developments in Sukuk Market </vt:lpstr>
      <vt:lpstr>Conclusion </vt:lpstr>
      <vt:lpstr>Conclusion </vt:lpstr>
      <vt:lpstr> About International Islamic Financial Market (IIFM) </vt:lpstr>
      <vt:lpstr>IIFM Mandate </vt:lpstr>
      <vt:lpstr>Shukaran Wassalamu ‘Alaikum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 user</dc:creator>
  <cp:lastModifiedBy>IAA</cp:lastModifiedBy>
  <cp:revision>683</cp:revision>
  <dcterms:created xsi:type="dcterms:W3CDTF">2012-11-25T14:13:07Z</dcterms:created>
  <dcterms:modified xsi:type="dcterms:W3CDTF">2015-04-19T09:40:19Z</dcterms:modified>
</cp:coreProperties>
</file>