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60" r:id="rId3"/>
    <p:sldId id="274" r:id="rId4"/>
    <p:sldId id="281" r:id="rId5"/>
    <p:sldId id="271" r:id="rId6"/>
    <p:sldId id="257" r:id="rId7"/>
    <p:sldId id="273" r:id="rId8"/>
    <p:sldId id="268" r:id="rId9"/>
    <p:sldId id="259" r:id="rId10"/>
    <p:sldId id="261" r:id="rId11"/>
    <p:sldId id="262" r:id="rId12"/>
    <p:sldId id="263" r:id="rId13"/>
    <p:sldId id="264" r:id="rId14"/>
    <p:sldId id="265" r:id="rId15"/>
    <p:sldId id="266" r:id="rId16"/>
    <p:sldId id="279" r:id="rId17"/>
    <p:sldId id="276" r:id="rId18"/>
    <p:sldId id="277" r:id="rId19"/>
    <p:sldId id="278" r:id="rId20"/>
    <p:sldId id="28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1" Type="http://schemas.openxmlformats.org/officeDocument/2006/relationships/image" Target="../media/image1.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4FCE74-D4EE-48D7-91D0-8AC8CCB2B2D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B21FFE07-5BC2-4400-B853-40F0FD1D3C17}">
      <dgm:prSet phldrT="[Text]"/>
      <dgm:spPr>
        <a:blipFill rotWithShape="0">
          <a:blip xmlns:r="http://schemas.openxmlformats.org/officeDocument/2006/relationships" r:embed="rId1"/>
          <a:stretch>
            <a:fillRect/>
          </a:stretch>
        </a:blipFill>
      </dgm:spPr>
      <dgm:t>
        <a:bodyPr/>
        <a:lstStyle/>
        <a:p>
          <a:endParaRPr lang="en-US" dirty="0"/>
        </a:p>
      </dgm:t>
    </dgm:pt>
    <dgm:pt modelId="{A81AD0E7-E9E6-46D0-A8DC-B5EBCC0B2113}" type="sibTrans" cxnId="{A0B6D420-15C5-46C9-9E4D-F152FA9330AC}">
      <dgm:prSet/>
      <dgm:spPr/>
      <dgm:t>
        <a:bodyPr/>
        <a:lstStyle/>
        <a:p>
          <a:endParaRPr lang="en-US"/>
        </a:p>
      </dgm:t>
    </dgm:pt>
    <dgm:pt modelId="{7937F8E8-40DE-40BA-A15F-B5F319C0348D}" type="parTrans" cxnId="{A0B6D420-15C5-46C9-9E4D-F152FA9330AC}">
      <dgm:prSet/>
      <dgm:spPr/>
      <dgm:t>
        <a:bodyPr/>
        <a:lstStyle/>
        <a:p>
          <a:endParaRPr lang="en-US"/>
        </a:p>
      </dgm:t>
    </dgm:pt>
    <dgm:pt modelId="{937FA965-BB7A-4053-A869-B0440A30EB76}" type="pres">
      <dgm:prSet presAssocID="{E04FCE74-D4EE-48D7-91D0-8AC8CCB2B2DA}" presName="diagram" presStyleCnt="0">
        <dgm:presLayoutVars>
          <dgm:dir/>
          <dgm:resizeHandles val="exact"/>
        </dgm:presLayoutVars>
      </dgm:prSet>
      <dgm:spPr/>
      <dgm:t>
        <a:bodyPr/>
        <a:lstStyle/>
        <a:p>
          <a:endParaRPr lang="en-US"/>
        </a:p>
      </dgm:t>
    </dgm:pt>
    <dgm:pt modelId="{36A7D160-7712-4CC9-A14A-4E311688C1E1}" type="pres">
      <dgm:prSet presAssocID="{B21FFE07-5BC2-4400-B853-40F0FD1D3C17}" presName="node" presStyleLbl="node1" presStyleIdx="0" presStyleCnt="1">
        <dgm:presLayoutVars>
          <dgm:bulletEnabled val="1"/>
        </dgm:presLayoutVars>
      </dgm:prSet>
      <dgm:spPr/>
      <dgm:t>
        <a:bodyPr/>
        <a:lstStyle/>
        <a:p>
          <a:endParaRPr lang="en-US"/>
        </a:p>
      </dgm:t>
    </dgm:pt>
  </dgm:ptLst>
  <dgm:cxnLst>
    <dgm:cxn modelId="{A0B6D420-15C5-46C9-9E4D-F152FA9330AC}" srcId="{E04FCE74-D4EE-48D7-91D0-8AC8CCB2B2DA}" destId="{B21FFE07-5BC2-4400-B853-40F0FD1D3C17}" srcOrd="0" destOrd="0" parTransId="{7937F8E8-40DE-40BA-A15F-B5F319C0348D}" sibTransId="{A81AD0E7-E9E6-46D0-A8DC-B5EBCC0B2113}"/>
    <dgm:cxn modelId="{2F60AE1C-203A-4218-A22E-9EFEC22987A0}" type="presOf" srcId="{E04FCE74-D4EE-48D7-91D0-8AC8CCB2B2DA}" destId="{937FA965-BB7A-4053-A869-B0440A30EB76}" srcOrd="0" destOrd="0" presId="urn:microsoft.com/office/officeart/2005/8/layout/default"/>
    <dgm:cxn modelId="{7A8B57A6-604D-4DC7-B23E-15D2DE57B6AC}" type="presOf" srcId="{B21FFE07-5BC2-4400-B853-40F0FD1D3C17}" destId="{36A7D160-7712-4CC9-A14A-4E311688C1E1}" srcOrd="0" destOrd="0" presId="urn:microsoft.com/office/officeart/2005/8/layout/default"/>
    <dgm:cxn modelId="{2AF1FA34-4F94-4CBE-8896-E33355AA02DA}" type="presParOf" srcId="{937FA965-BB7A-4053-A869-B0440A30EB76}" destId="{36A7D160-7712-4CC9-A14A-4E311688C1E1}"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28AD4F-C3E2-4327-B1CD-8C2A3967ECB6}" type="datetimeFigureOut">
              <a:rPr lang="en-US" smtClean="0"/>
              <a:t>4/19/2015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F6C771-1443-4392-9056-8B8E7FF310F3}" type="slidenum">
              <a:rPr lang="en-US" smtClean="0"/>
              <a:t>‹#›</a:t>
            </a:fld>
            <a:endParaRPr lang="en-US"/>
          </a:p>
        </p:txBody>
      </p:sp>
    </p:spTree>
    <p:extLst>
      <p:ext uri="{BB962C8B-B14F-4D97-AF65-F5344CB8AC3E}">
        <p14:creationId xmlns:p14="http://schemas.microsoft.com/office/powerpoint/2010/main" val="16359348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3</a:t>
            </a:fld>
            <a:endParaRPr lang="en-US"/>
          </a:p>
        </p:txBody>
      </p:sp>
    </p:spTree>
    <p:extLst>
      <p:ext uri="{BB962C8B-B14F-4D97-AF65-F5344CB8AC3E}">
        <p14:creationId xmlns:p14="http://schemas.microsoft.com/office/powerpoint/2010/main" val="30698886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12</a:t>
            </a:fld>
            <a:endParaRPr lang="en-US"/>
          </a:p>
        </p:txBody>
      </p:sp>
    </p:spTree>
    <p:extLst>
      <p:ext uri="{BB962C8B-B14F-4D97-AF65-F5344CB8AC3E}">
        <p14:creationId xmlns:p14="http://schemas.microsoft.com/office/powerpoint/2010/main" val="27998882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13</a:t>
            </a:fld>
            <a:endParaRPr lang="en-US"/>
          </a:p>
        </p:txBody>
      </p:sp>
    </p:spTree>
    <p:extLst>
      <p:ext uri="{BB962C8B-B14F-4D97-AF65-F5344CB8AC3E}">
        <p14:creationId xmlns:p14="http://schemas.microsoft.com/office/powerpoint/2010/main" val="27554724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14</a:t>
            </a:fld>
            <a:endParaRPr lang="en-US"/>
          </a:p>
        </p:txBody>
      </p:sp>
    </p:spTree>
    <p:extLst>
      <p:ext uri="{BB962C8B-B14F-4D97-AF65-F5344CB8AC3E}">
        <p14:creationId xmlns:p14="http://schemas.microsoft.com/office/powerpoint/2010/main" val="10353806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15</a:t>
            </a:fld>
            <a:endParaRPr lang="en-US"/>
          </a:p>
        </p:txBody>
      </p:sp>
    </p:spTree>
    <p:extLst>
      <p:ext uri="{BB962C8B-B14F-4D97-AF65-F5344CB8AC3E}">
        <p14:creationId xmlns:p14="http://schemas.microsoft.com/office/powerpoint/2010/main" val="10903749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16</a:t>
            </a:fld>
            <a:endParaRPr lang="en-US"/>
          </a:p>
        </p:txBody>
      </p:sp>
    </p:spTree>
    <p:extLst>
      <p:ext uri="{BB962C8B-B14F-4D97-AF65-F5344CB8AC3E}">
        <p14:creationId xmlns:p14="http://schemas.microsoft.com/office/powerpoint/2010/main" val="12628093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17</a:t>
            </a:fld>
            <a:endParaRPr lang="en-US"/>
          </a:p>
        </p:txBody>
      </p:sp>
    </p:spTree>
    <p:extLst>
      <p:ext uri="{BB962C8B-B14F-4D97-AF65-F5344CB8AC3E}">
        <p14:creationId xmlns:p14="http://schemas.microsoft.com/office/powerpoint/2010/main" val="30549631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18</a:t>
            </a:fld>
            <a:endParaRPr lang="en-US"/>
          </a:p>
        </p:txBody>
      </p:sp>
    </p:spTree>
    <p:extLst>
      <p:ext uri="{BB962C8B-B14F-4D97-AF65-F5344CB8AC3E}">
        <p14:creationId xmlns:p14="http://schemas.microsoft.com/office/powerpoint/2010/main" val="31702987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19</a:t>
            </a:fld>
            <a:endParaRPr lang="en-US"/>
          </a:p>
        </p:txBody>
      </p:sp>
    </p:spTree>
    <p:extLst>
      <p:ext uri="{BB962C8B-B14F-4D97-AF65-F5344CB8AC3E}">
        <p14:creationId xmlns:p14="http://schemas.microsoft.com/office/powerpoint/2010/main" val="21197698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20</a:t>
            </a:fld>
            <a:endParaRPr lang="en-US"/>
          </a:p>
        </p:txBody>
      </p:sp>
    </p:spTree>
    <p:extLst>
      <p:ext uri="{BB962C8B-B14F-4D97-AF65-F5344CB8AC3E}">
        <p14:creationId xmlns:p14="http://schemas.microsoft.com/office/powerpoint/2010/main" val="3001940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4</a:t>
            </a:fld>
            <a:endParaRPr lang="en-US"/>
          </a:p>
        </p:txBody>
      </p:sp>
    </p:spTree>
    <p:extLst>
      <p:ext uri="{BB962C8B-B14F-4D97-AF65-F5344CB8AC3E}">
        <p14:creationId xmlns:p14="http://schemas.microsoft.com/office/powerpoint/2010/main" val="3990627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5</a:t>
            </a:fld>
            <a:endParaRPr lang="en-US"/>
          </a:p>
        </p:txBody>
      </p:sp>
    </p:spTree>
    <p:extLst>
      <p:ext uri="{BB962C8B-B14F-4D97-AF65-F5344CB8AC3E}">
        <p14:creationId xmlns:p14="http://schemas.microsoft.com/office/powerpoint/2010/main" val="3780925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6</a:t>
            </a:fld>
            <a:endParaRPr lang="en-US"/>
          </a:p>
        </p:txBody>
      </p:sp>
    </p:spTree>
    <p:extLst>
      <p:ext uri="{BB962C8B-B14F-4D97-AF65-F5344CB8AC3E}">
        <p14:creationId xmlns:p14="http://schemas.microsoft.com/office/powerpoint/2010/main" val="64434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7</a:t>
            </a:fld>
            <a:endParaRPr lang="en-US"/>
          </a:p>
        </p:txBody>
      </p:sp>
    </p:spTree>
    <p:extLst>
      <p:ext uri="{BB962C8B-B14F-4D97-AF65-F5344CB8AC3E}">
        <p14:creationId xmlns:p14="http://schemas.microsoft.com/office/powerpoint/2010/main" val="51202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8</a:t>
            </a:fld>
            <a:endParaRPr lang="en-US"/>
          </a:p>
        </p:txBody>
      </p:sp>
    </p:spTree>
    <p:extLst>
      <p:ext uri="{BB962C8B-B14F-4D97-AF65-F5344CB8AC3E}">
        <p14:creationId xmlns:p14="http://schemas.microsoft.com/office/powerpoint/2010/main" val="1247662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9</a:t>
            </a:fld>
            <a:endParaRPr lang="en-US"/>
          </a:p>
        </p:txBody>
      </p:sp>
    </p:spTree>
    <p:extLst>
      <p:ext uri="{BB962C8B-B14F-4D97-AF65-F5344CB8AC3E}">
        <p14:creationId xmlns:p14="http://schemas.microsoft.com/office/powerpoint/2010/main" val="442998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10</a:t>
            </a:fld>
            <a:endParaRPr lang="en-US"/>
          </a:p>
        </p:txBody>
      </p:sp>
    </p:spTree>
    <p:extLst>
      <p:ext uri="{BB962C8B-B14F-4D97-AF65-F5344CB8AC3E}">
        <p14:creationId xmlns:p14="http://schemas.microsoft.com/office/powerpoint/2010/main" val="5287105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11</a:t>
            </a:fld>
            <a:endParaRPr lang="en-US"/>
          </a:p>
        </p:txBody>
      </p:sp>
    </p:spTree>
    <p:extLst>
      <p:ext uri="{BB962C8B-B14F-4D97-AF65-F5344CB8AC3E}">
        <p14:creationId xmlns:p14="http://schemas.microsoft.com/office/powerpoint/2010/main" val="2883672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C744B5-E9DB-437D-8618-4643BEB08165}" type="datetimeFigureOut">
              <a:rPr lang="en-US" smtClean="0"/>
              <a:t>4/19/2015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6459B-DAD4-4596-B427-47F7699981B6}" type="slidenum">
              <a:rPr lang="en-US" smtClean="0"/>
              <a:t>‹#›</a:t>
            </a:fld>
            <a:endParaRPr lang="en-US"/>
          </a:p>
        </p:txBody>
      </p:sp>
    </p:spTree>
    <p:extLst>
      <p:ext uri="{BB962C8B-B14F-4D97-AF65-F5344CB8AC3E}">
        <p14:creationId xmlns:p14="http://schemas.microsoft.com/office/powerpoint/2010/main" val="1789819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C744B5-E9DB-437D-8618-4643BEB08165}" type="datetimeFigureOut">
              <a:rPr lang="en-US" smtClean="0"/>
              <a:t>4/19/2015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6459B-DAD4-4596-B427-47F7699981B6}" type="slidenum">
              <a:rPr lang="en-US" smtClean="0"/>
              <a:t>‹#›</a:t>
            </a:fld>
            <a:endParaRPr lang="en-US"/>
          </a:p>
        </p:txBody>
      </p:sp>
    </p:spTree>
    <p:extLst>
      <p:ext uri="{BB962C8B-B14F-4D97-AF65-F5344CB8AC3E}">
        <p14:creationId xmlns:p14="http://schemas.microsoft.com/office/powerpoint/2010/main" val="3702705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C744B5-E9DB-437D-8618-4643BEB08165}" type="datetimeFigureOut">
              <a:rPr lang="en-US" smtClean="0"/>
              <a:t>4/19/2015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6459B-DAD4-4596-B427-47F7699981B6}" type="slidenum">
              <a:rPr lang="en-US" smtClean="0"/>
              <a:t>‹#›</a:t>
            </a:fld>
            <a:endParaRPr lang="en-US"/>
          </a:p>
        </p:txBody>
      </p:sp>
    </p:spTree>
    <p:extLst>
      <p:ext uri="{BB962C8B-B14F-4D97-AF65-F5344CB8AC3E}">
        <p14:creationId xmlns:p14="http://schemas.microsoft.com/office/powerpoint/2010/main" val="1995980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C744B5-E9DB-437D-8618-4643BEB08165}" type="datetimeFigureOut">
              <a:rPr lang="en-US" smtClean="0"/>
              <a:t>4/19/2015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6459B-DAD4-4596-B427-47F7699981B6}" type="slidenum">
              <a:rPr lang="en-US" smtClean="0"/>
              <a:t>‹#›</a:t>
            </a:fld>
            <a:endParaRPr lang="en-US"/>
          </a:p>
        </p:txBody>
      </p:sp>
    </p:spTree>
    <p:extLst>
      <p:ext uri="{BB962C8B-B14F-4D97-AF65-F5344CB8AC3E}">
        <p14:creationId xmlns:p14="http://schemas.microsoft.com/office/powerpoint/2010/main" val="1906452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C744B5-E9DB-437D-8618-4643BEB08165}" type="datetimeFigureOut">
              <a:rPr lang="en-US" smtClean="0"/>
              <a:t>4/19/2015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6459B-DAD4-4596-B427-47F7699981B6}" type="slidenum">
              <a:rPr lang="en-US" smtClean="0"/>
              <a:t>‹#›</a:t>
            </a:fld>
            <a:endParaRPr lang="en-US"/>
          </a:p>
        </p:txBody>
      </p:sp>
    </p:spTree>
    <p:extLst>
      <p:ext uri="{BB962C8B-B14F-4D97-AF65-F5344CB8AC3E}">
        <p14:creationId xmlns:p14="http://schemas.microsoft.com/office/powerpoint/2010/main" val="2235994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C744B5-E9DB-437D-8618-4643BEB08165}" type="datetimeFigureOut">
              <a:rPr lang="en-US" smtClean="0"/>
              <a:t>4/19/2015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D6459B-DAD4-4596-B427-47F7699981B6}" type="slidenum">
              <a:rPr lang="en-US" smtClean="0"/>
              <a:t>‹#›</a:t>
            </a:fld>
            <a:endParaRPr lang="en-US"/>
          </a:p>
        </p:txBody>
      </p:sp>
    </p:spTree>
    <p:extLst>
      <p:ext uri="{BB962C8B-B14F-4D97-AF65-F5344CB8AC3E}">
        <p14:creationId xmlns:p14="http://schemas.microsoft.com/office/powerpoint/2010/main" val="3898868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C744B5-E9DB-437D-8618-4643BEB08165}" type="datetimeFigureOut">
              <a:rPr lang="en-US" smtClean="0"/>
              <a:t>4/19/2015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D6459B-DAD4-4596-B427-47F7699981B6}" type="slidenum">
              <a:rPr lang="en-US" smtClean="0"/>
              <a:t>‹#›</a:t>
            </a:fld>
            <a:endParaRPr lang="en-US"/>
          </a:p>
        </p:txBody>
      </p:sp>
    </p:spTree>
    <p:extLst>
      <p:ext uri="{BB962C8B-B14F-4D97-AF65-F5344CB8AC3E}">
        <p14:creationId xmlns:p14="http://schemas.microsoft.com/office/powerpoint/2010/main" val="3479673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C744B5-E9DB-437D-8618-4643BEB08165}" type="datetimeFigureOut">
              <a:rPr lang="en-US" smtClean="0"/>
              <a:t>4/19/2015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D6459B-DAD4-4596-B427-47F7699981B6}" type="slidenum">
              <a:rPr lang="en-US" smtClean="0"/>
              <a:t>‹#›</a:t>
            </a:fld>
            <a:endParaRPr lang="en-US"/>
          </a:p>
        </p:txBody>
      </p:sp>
    </p:spTree>
    <p:extLst>
      <p:ext uri="{BB962C8B-B14F-4D97-AF65-F5344CB8AC3E}">
        <p14:creationId xmlns:p14="http://schemas.microsoft.com/office/powerpoint/2010/main" val="470484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C744B5-E9DB-437D-8618-4643BEB08165}" type="datetimeFigureOut">
              <a:rPr lang="en-US" smtClean="0"/>
              <a:t>4/19/2015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D6459B-DAD4-4596-B427-47F7699981B6}" type="slidenum">
              <a:rPr lang="en-US" smtClean="0"/>
              <a:t>‹#›</a:t>
            </a:fld>
            <a:endParaRPr lang="en-US"/>
          </a:p>
        </p:txBody>
      </p:sp>
    </p:spTree>
    <p:extLst>
      <p:ext uri="{BB962C8B-B14F-4D97-AF65-F5344CB8AC3E}">
        <p14:creationId xmlns:p14="http://schemas.microsoft.com/office/powerpoint/2010/main" val="2786056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C744B5-E9DB-437D-8618-4643BEB08165}" type="datetimeFigureOut">
              <a:rPr lang="en-US" smtClean="0"/>
              <a:t>4/19/2015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D6459B-DAD4-4596-B427-47F7699981B6}" type="slidenum">
              <a:rPr lang="en-US" smtClean="0"/>
              <a:t>‹#›</a:t>
            </a:fld>
            <a:endParaRPr lang="en-US"/>
          </a:p>
        </p:txBody>
      </p:sp>
    </p:spTree>
    <p:extLst>
      <p:ext uri="{BB962C8B-B14F-4D97-AF65-F5344CB8AC3E}">
        <p14:creationId xmlns:p14="http://schemas.microsoft.com/office/powerpoint/2010/main" val="1993747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C744B5-E9DB-437D-8618-4643BEB08165}" type="datetimeFigureOut">
              <a:rPr lang="en-US" smtClean="0"/>
              <a:t>4/19/2015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D6459B-DAD4-4596-B427-47F7699981B6}" type="slidenum">
              <a:rPr lang="en-US" smtClean="0"/>
              <a:t>‹#›</a:t>
            </a:fld>
            <a:endParaRPr lang="en-US"/>
          </a:p>
        </p:txBody>
      </p:sp>
    </p:spTree>
    <p:extLst>
      <p:ext uri="{BB962C8B-B14F-4D97-AF65-F5344CB8AC3E}">
        <p14:creationId xmlns:p14="http://schemas.microsoft.com/office/powerpoint/2010/main" val="3359744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C744B5-E9DB-437D-8618-4643BEB08165}" type="datetimeFigureOut">
              <a:rPr lang="en-US" smtClean="0"/>
              <a:t>4/19/2015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D6459B-DAD4-4596-B427-47F7699981B6}" type="slidenum">
              <a:rPr lang="en-US" smtClean="0"/>
              <a:t>‹#›</a:t>
            </a:fld>
            <a:endParaRPr lang="en-US"/>
          </a:p>
        </p:txBody>
      </p:sp>
    </p:spTree>
    <p:extLst>
      <p:ext uri="{BB962C8B-B14F-4D97-AF65-F5344CB8AC3E}">
        <p14:creationId xmlns:p14="http://schemas.microsoft.com/office/powerpoint/2010/main" val="3417115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3809999"/>
          </a:xfrm>
          <a:solidFill>
            <a:schemeClr val="accent5">
              <a:lumMod val="60000"/>
              <a:lumOff val="40000"/>
            </a:schemeClr>
          </a:solidFill>
        </p:spPr>
        <p:txBody>
          <a:bodyPr>
            <a:normAutofit fontScale="90000"/>
          </a:bodyPr>
          <a:lstStyle/>
          <a:p>
            <a:r>
              <a:rPr lang="en-US" sz="3600" b="1" cap="small" dirty="0" smtClean="0"/>
              <a:t/>
            </a:r>
            <a:br>
              <a:rPr lang="en-US" sz="3600" b="1" cap="small" dirty="0" smtClean="0"/>
            </a:br>
            <a:r>
              <a:rPr lang="en-US" sz="3600" b="1" cap="small" dirty="0" smtClean="0"/>
              <a:t/>
            </a:r>
            <a:br>
              <a:rPr lang="en-US" sz="3600" b="1" cap="small" dirty="0" smtClean="0"/>
            </a:br>
            <a:r>
              <a:rPr lang="en-US" sz="3600" b="1" cap="small" dirty="0" smtClean="0"/>
              <a:t/>
            </a:r>
            <a:br>
              <a:rPr lang="en-US" sz="3600" b="1" cap="small" dirty="0" smtClean="0"/>
            </a:br>
            <a:r>
              <a:rPr lang="en-US" sz="3600" b="1" cap="small" dirty="0"/>
              <a:t/>
            </a:r>
            <a:br>
              <a:rPr lang="en-US" sz="3600" b="1" cap="small" dirty="0"/>
            </a:br>
            <a:r>
              <a:rPr lang="en-US" sz="3600" b="1" cap="small" dirty="0" smtClean="0"/>
              <a:t>Legal, institutional &amp; policy Foundations for </a:t>
            </a:r>
            <a:r>
              <a:rPr lang="en-US" sz="3600" b="1" i="1" cap="small" dirty="0" err="1" smtClean="0"/>
              <a:t>sukuk</a:t>
            </a:r>
            <a:r>
              <a:rPr lang="en-US" sz="3600" b="1" cap="small" dirty="0" smtClean="0"/>
              <a:t> market</a:t>
            </a:r>
            <a:br>
              <a:rPr lang="en-US" sz="3600" b="1" cap="small" dirty="0" smtClean="0"/>
            </a:br>
            <a:r>
              <a:rPr lang="en-US" sz="3600" b="1" cap="small" dirty="0"/>
              <a:t/>
            </a:r>
            <a:br>
              <a:rPr lang="en-US" sz="3600" b="1" cap="small" dirty="0"/>
            </a:br>
            <a:r>
              <a:rPr lang="en-US" sz="3100" b="1" cap="small" dirty="0" smtClean="0"/>
              <a:t>Abu </a:t>
            </a:r>
            <a:r>
              <a:rPr lang="en-US" sz="3100" b="1" cap="small" dirty="0" err="1" smtClean="0"/>
              <a:t>dhabi</a:t>
            </a:r>
            <a:r>
              <a:rPr lang="en-US" sz="3100" b="1" cap="small" dirty="0" smtClean="0"/>
              <a:t>, UAE</a:t>
            </a:r>
            <a:br>
              <a:rPr lang="en-US" sz="3100" b="1" cap="small" dirty="0" smtClean="0"/>
            </a:br>
            <a:r>
              <a:rPr lang="en-US" sz="3100" b="1" cap="small" dirty="0"/>
              <a:t>19 April 2015</a:t>
            </a:r>
            <a:r>
              <a:rPr lang="en-US" sz="3100" b="1" cap="small" dirty="0" smtClean="0"/>
              <a:t/>
            </a:r>
            <a:br>
              <a:rPr lang="en-US" sz="3100" b="1" cap="small" dirty="0" smtClean="0"/>
            </a:br>
            <a:r>
              <a:rPr lang="en-US" sz="3100" b="1" cap="small" dirty="0"/>
              <a:t/>
            </a:r>
            <a:br>
              <a:rPr lang="en-US" sz="3100" b="1" cap="small" dirty="0"/>
            </a:br>
            <a:r>
              <a:rPr lang="en-US" sz="3600" b="1" cap="small" dirty="0" smtClean="0"/>
              <a:t/>
            </a:r>
            <a:br>
              <a:rPr lang="en-US" sz="3600" b="1" cap="small" dirty="0" smtClean="0"/>
            </a:br>
            <a:r>
              <a:rPr lang="en-US" sz="3600" b="1" cap="small" dirty="0" smtClean="0"/>
              <a:t/>
            </a:r>
            <a:br>
              <a:rPr lang="en-US" sz="3600" b="1" cap="small" dirty="0" smtClean="0"/>
            </a:br>
            <a:endParaRPr lang="en-US" sz="3600" dirty="0"/>
          </a:p>
        </p:txBody>
      </p:sp>
      <p:sp>
        <p:nvSpPr>
          <p:cNvPr id="3" name="Subtitle 2"/>
          <p:cNvSpPr>
            <a:spLocks noGrp="1"/>
          </p:cNvSpPr>
          <p:nvPr>
            <p:ph type="subTitle" idx="1"/>
          </p:nvPr>
        </p:nvSpPr>
        <p:spPr>
          <a:xfrm>
            <a:off x="685800" y="4343399"/>
            <a:ext cx="7772400" cy="1981201"/>
          </a:xfrm>
          <a:solidFill>
            <a:schemeClr val="bg2"/>
          </a:solidFill>
        </p:spPr>
        <p:txBody>
          <a:bodyPr>
            <a:normAutofit fontScale="32500" lnSpcReduction="20000"/>
          </a:bodyPr>
          <a:lstStyle/>
          <a:p>
            <a:r>
              <a:rPr lang="en-GB" sz="7400" b="1" dirty="0" smtClean="0"/>
              <a:t>Sau Ngan Wong, </a:t>
            </a:r>
            <a:r>
              <a:rPr lang="en-GB" sz="7400" b="1" i="1" dirty="0" smtClean="0"/>
              <a:t>Senior Counsel, </a:t>
            </a:r>
          </a:p>
          <a:p>
            <a:r>
              <a:rPr lang="en-GB" sz="7400" b="1" i="1" dirty="0" smtClean="0"/>
              <a:t>Finance and Markets Global Practice</a:t>
            </a:r>
          </a:p>
          <a:p>
            <a:r>
              <a:rPr lang="en-GB" sz="7400" b="1" i="1" dirty="0" smtClean="0"/>
              <a:t>The World Bank Grou</a:t>
            </a:r>
            <a:r>
              <a:rPr lang="en-GB" sz="7400" b="1" dirty="0" smtClean="0"/>
              <a:t>p</a:t>
            </a:r>
          </a:p>
          <a:p>
            <a:r>
              <a:rPr lang="en-GB" sz="7400" b="1" dirty="0" smtClean="0"/>
              <a:t>saunganwong@worldbank.org</a:t>
            </a:r>
            <a:endParaRPr lang="en-US" sz="7400" dirty="0" smtClean="0"/>
          </a:p>
          <a:p>
            <a:r>
              <a:rPr lang="en-US" b="1" cap="small" dirty="0" smtClean="0"/>
              <a:t/>
            </a:r>
            <a:br>
              <a:rPr lang="en-US" b="1" cap="small" dirty="0" smtClean="0"/>
            </a:br>
            <a:endParaRPr lang="en-US" dirty="0"/>
          </a:p>
        </p:txBody>
      </p:sp>
    </p:spTree>
    <p:extLst>
      <p:ext uri="{BB962C8B-B14F-4D97-AF65-F5344CB8AC3E}">
        <p14:creationId xmlns:p14="http://schemas.microsoft.com/office/powerpoint/2010/main" val="23036466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762000"/>
            <a:ext cx="8229600" cy="5109091"/>
          </a:xfrm>
          <a:prstGeom prst="rect">
            <a:avLst/>
          </a:prstGeom>
          <a:solidFill>
            <a:schemeClr val="accent5"/>
          </a:solidFill>
        </p:spPr>
        <p:txBody>
          <a:bodyPr wrap="square" rtlCol="0">
            <a:spAutoFit/>
          </a:bodyPr>
          <a:lstStyle/>
          <a:p>
            <a:endParaRPr lang="en-US" dirty="0"/>
          </a:p>
          <a:p>
            <a:pPr marL="342900" indent="-342900">
              <a:buFont typeface="Wingdings" panose="05000000000000000000" pitchFamily="2" charset="2"/>
              <a:buChar char="Ø"/>
            </a:pPr>
            <a:r>
              <a:rPr lang="en-US" sz="2800" b="1" dirty="0" smtClean="0"/>
              <a:t>Accounting treatment </a:t>
            </a:r>
            <a:r>
              <a:rPr lang="en-US" sz="2800" dirty="0" smtClean="0"/>
              <a:t>– IFRS debt-like treatment have been achieved for </a:t>
            </a:r>
            <a:r>
              <a:rPr lang="en-US" sz="2800" i="1" dirty="0" err="1" smtClean="0"/>
              <a:t>Shariah</a:t>
            </a:r>
            <a:r>
              <a:rPr lang="en-US" sz="2800" dirty="0" smtClean="0"/>
              <a:t>-compliant financing instruments </a:t>
            </a:r>
          </a:p>
          <a:p>
            <a:pPr marL="342900" indent="-342900">
              <a:buFont typeface="Wingdings" panose="05000000000000000000" pitchFamily="2" charset="2"/>
              <a:buChar char="Ø"/>
            </a:pPr>
            <a:r>
              <a:rPr lang="en-US" sz="2800" b="1" dirty="0" smtClean="0"/>
              <a:t>Relationship with Conventional Financing </a:t>
            </a:r>
          </a:p>
          <a:p>
            <a:pPr marL="800100" lvl="1" indent="-342900">
              <a:buFont typeface="Wingdings" panose="05000000000000000000" pitchFamily="2" charset="2"/>
              <a:buChar char="ü"/>
            </a:pPr>
            <a:r>
              <a:rPr lang="en-US" sz="2800" dirty="0" smtClean="0"/>
              <a:t>Inter-creditor and priority issues </a:t>
            </a:r>
          </a:p>
          <a:p>
            <a:pPr marL="800100" lvl="1" indent="-342900">
              <a:buFont typeface="Wingdings" panose="05000000000000000000" pitchFamily="2" charset="2"/>
              <a:buChar char="ü"/>
            </a:pPr>
            <a:r>
              <a:rPr lang="en-US" sz="2800" dirty="0" smtClean="0"/>
              <a:t>Security structures (what happens if underlying security structure not recognized by </a:t>
            </a:r>
            <a:r>
              <a:rPr lang="en-US" sz="2800" i="1" dirty="0" err="1" smtClean="0"/>
              <a:t>Shariah</a:t>
            </a:r>
            <a:r>
              <a:rPr lang="en-US" sz="2800" dirty="0" smtClean="0"/>
              <a:t>, e.g. a floating charge) </a:t>
            </a:r>
          </a:p>
          <a:p>
            <a:pPr marL="800100" lvl="1" indent="-342900">
              <a:buFont typeface="Wingdings" panose="05000000000000000000" pitchFamily="2" charset="2"/>
              <a:buChar char="ü"/>
            </a:pPr>
            <a:r>
              <a:rPr lang="en-US" sz="2800" dirty="0" smtClean="0"/>
              <a:t>Sharing of enforcement proceeds (particularly, treatment of interest recovered) </a:t>
            </a:r>
          </a:p>
          <a:p>
            <a:pPr marL="342900" indent="-342900">
              <a:buFont typeface="Wingdings" panose="05000000000000000000" pitchFamily="2" charset="2"/>
              <a:buChar char="Ø"/>
            </a:pPr>
            <a:endParaRPr lang="en-US" sz="2800" dirty="0"/>
          </a:p>
        </p:txBody>
      </p:sp>
      <p:sp>
        <p:nvSpPr>
          <p:cNvPr id="10" name="TextBox 9"/>
          <p:cNvSpPr txBox="1"/>
          <p:nvPr/>
        </p:nvSpPr>
        <p:spPr>
          <a:xfrm>
            <a:off x="914400" y="152400"/>
            <a:ext cx="7772400" cy="584775"/>
          </a:xfrm>
          <a:prstGeom prst="rect">
            <a:avLst/>
          </a:prstGeom>
          <a:noFill/>
        </p:spPr>
        <p:txBody>
          <a:bodyPr wrap="square" rtlCol="0">
            <a:spAutoFit/>
          </a:bodyPr>
          <a:lstStyle/>
          <a:p>
            <a:r>
              <a:rPr lang="en-US" sz="3200" b="1" dirty="0" smtClean="0">
                <a:latin typeface="Times New Roman" pitchFamily="18" charset="0"/>
                <a:cs typeface="Times New Roman" pitchFamily="18" charset="0"/>
              </a:rPr>
              <a:t>Policy considerations </a:t>
            </a:r>
            <a:r>
              <a:rPr lang="en-US" sz="2000" b="1" dirty="0" smtClean="0">
                <a:latin typeface="Times New Roman" pitchFamily="18" charset="0"/>
                <a:cs typeface="Times New Roman" pitchFamily="18" charset="0"/>
              </a:rPr>
              <a:t>contd</a:t>
            </a:r>
            <a:r>
              <a:rPr lang="en-US" sz="2000" b="1" i="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10</a:t>
            </a:fld>
            <a:endParaRPr lang="en-US" dirty="0"/>
          </a:p>
        </p:txBody>
      </p:sp>
    </p:spTree>
    <p:extLst>
      <p:ext uri="{BB962C8B-B14F-4D97-AF65-F5344CB8AC3E}">
        <p14:creationId xmlns:p14="http://schemas.microsoft.com/office/powerpoint/2010/main" val="28828205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762000"/>
            <a:ext cx="8229600" cy="5909310"/>
          </a:xfrm>
          <a:prstGeom prst="rect">
            <a:avLst/>
          </a:prstGeom>
          <a:solidFill>
            <a:schemeClr val="accent5"/>
          </a:solidFill>
        </p:spPr>
        <p:txBody>
          <a:bodyPr wrap="square" rtlCol="0">
            <a:spAutoFit/>
          </a:bodyPr>
          <a:lstStyle/>
          <a:p>
            <a:endParaRPr lang="en-US" dirty="0"/>
          </a:p>
          <a:p>
            <a:r>
              <a:rPr lang="en-US" sz="2400" b="1" dirty="0" smtClean="0"/>
              <a:t>Assets </a:t>
            </a:r>
            <a:endParaRPr lang="en-US" sz="2400" b="1" dirty="0"/>
          </a:p>
          <a:p>
            <a:pPr marL="342900" indent="-342900">
              <a:buFont typeface="Wingdings" panose="05000000000000000000" pitchFamily="2" charset="2"/>
              <a:buChar char="Ø"/>
            </a:pPr>
            <a:r>
              <a:rPr lang="en-US" sz="2400" dirty="0" smtClean="0"/>
              <a:t>Nature </a:t>
            </a:r>
            <a:r>
              <a:rPr lang="en-US" sz="2400" dirty="0"/>
              <a:t>of the available assets </a:t>
            </a:r>
            <a:r>
              <a:rPr lang="en-US" sz="2400" dirty="0" smtClean="0"/>
              <a:t>- are </a:t>
            </a:r>
            <a:r>
              <a:rPr lang="en-US" sz="2400" dirty="0"/>
              <a:t>they a pool of assets, secured by fixed or floating charges </a:t>
            </a:r>
            <a:r>
              <a:rPr lang="en-US" sz="2400" dirty="0" smtClean="0"/>
              <a:t>etc.? </a:t>
            </a:r>
            <a:endParaRPr lang="en-US" sz="2400" dirty="0"/>
          </a:p>
          <a:p>
            <a:pPr marL="342900" indent="-342900">
              <a:buFont typeface="Wingdings" panose="05000000000000000000" pitchFamily="2" charset="2"/>
              <a:buChar char="Ø"/>
            </a:pPr>
            <a:r>
              <a:rPr lang="en-US" sz="2400" dirty="0" smtClean="0"/>
              <a:t>Can Governments use </a:t>
            </a:r>
            <a:r>
              <a:rPr lang="en-US" sz="2400" dirty="0"/>
              <a:t>assets such as land, banks, schools, hospitals for the </a:t>
            </a:r>
            <a:r>
              <a:rPr lang="en-US" sz="2400" i="1" dirty="0" err="1" smtClean="0"/>
              <a:t>Sukuk</a:t>
            </a:r>
            <a:r>
              <a:rPr lang="en-US" sz="2400" i="1" dirty="0" smtClean="0"/>
              <a:t> </a:t>
            </a:r>
            <a:r>
              <a:rPr lang="en-US" sz="2400" dirty="0" smtClean="0"/>
              <a:t>?</a:t>
            </a:r>
            <a:r>
              <a:rPr lang="en-US" sz="2400" i="1" dirty="0" smtClean="0"/>
              <a:t> </a:t>
            </a:r>
            <a:endParaRPr lang="en-US" sz="2400" i="1" dirty="0"/>
          </a:p>
          <a:p>
            <a:pPr marL="342900" indent="-342900">
              <a:buFont typeface="Wingdings" panose="05000000000000000000" pitchFamily="2" charset="2"/>
              <a:buChar char="Ø"/>
            </a:pPr>
            <a:r>
              <a:rPr lang="en-US" sz="2400" dirty="0" smtClean="0"/>
              <a:t>Will </a:t>
            </a:r>
            <a:r>
              <a:rPr lang="en-US" sz="2400" dirty="0"/>
              <a:t>there be a true sale of the assets? </a:t>
            </a:r>
          </a:p>
          <a:p>
            <a:endParaRPr lang="en-US" sz="2400" dirty="0"/>
          </a:p>
          <a:p>
            <a:r>
              <a:rPr lang="en-US" sz="2400" b="1" dirty="0" smtClean="0"/>
              <a:t>Corporate </a:t>
            </a:r>
            <a:r>
              <a:rPr lang="en-US" sz="2400" b="1" dirty="0"/>
              <a:t>Vehicle </a:t>
            </a:r>
          </a:p>
          <a:p>
            <a:pPr marL="342900" indent="-342900">
              <a:buFont typeface="Wingdings" panose="05000000000000000000" pitchFamily="2" charset="2"/>
              <a:buChar char="Ø"/>
            </a:pPr>
            <a:r>
              <a:rPr lang="en-US" sz="2400" dirty="0" smtClean="0"/>
              <a:t>What </a:t>
            </a:r>
            <a:r>
              <a:rPr lang="en-US" sz="2400" dirty="0"/>
              <a:t>local company structures are available? Will these company vehicles be suitable for the issuance of a </a:t>
            </a:r>
            <a:r>
              <a:rPr lang="en-US" sz="2400" i="1" dirty="0" err="1"/>
              <a:t>S</a:t>
            </a:r>
            <a:r>
              <a:rPr lang="en-US" sz="2400" i="1" dirty="0" err="1" smtClean="0"/>
              <a:t>ukuk</a:t>
            </a:r>
            <a:r>
              <a:rPr lang="en-US" sz="2400" dirty="0"/>
              <a:t>? </a:t>
            </a:r>
          </a:p>
          <a:p>
            <a:pPr marL="342900" indent="-342900">
              <a:buFont typeface="Wingdings" panose="05000000000000000000" pitchFamily="2" charset="2"/>
              <a:buChar char="Ø"/>
            </a:pPr>
            <a:r>
              <a:rPr lang="en-US" sz="2400" dirty="0" smtClean="0"/>
              <a:t>Is </a:t>
            </a:r>
            <a:r>
              <a:rPr lang="en-US" sz="2400" dirty="0"/>
              <a:t>the issuer of the </a:t>
            </a:r>
            <a:r>
              <a:rPr lang="en-US" sz="2400" i="1" dirty="0" err="1"/>
              <a:t>S</a:t>
            </a:r>
            <a:r>
              <a:rPr lang="en-US" sz="2400" i="1" dirty="0" err="1" smtClean="0"/>
              <a:t>ukuk</a:t>
            </a:r>
            <a:r>
              <a:rPr lang="en-US" sz="2400" i="1" dirty="0" smtClean="0"/>
              <a:t> </a:t>
            </a:r>
            <a:r>
              <a:rPr lang="en-US" sz="2400" dirty="0"/>
              <a:t>able to </a:t>
            </a:r>
            <a:r>
              <a:rPr lang="en-US" sz="2400" dirty="0" smtClean="0"/>
              <a:t>utilize </a:t>
            </a:r>
            <a:r>
              <a:rPr lang="en-US" sz="2400" dirty="0"/>
              <a:t>offshore ‘Special Purpose Vehicles’ for the </a:t>
            </a:r>
            <a:r>
              <a:rPr lang="en-US" sz="2400" i="1" dirty="0" err="1"/>
              <a:t>S</a:t>
            </a:r>
            <a:r>
              <a:rPr lang="en-US" sz="2400" i="1" dirty="0" err="1" smtClean="0"/>
              <a:t>ukuk</a:t>
            </a:r>
            <a:r>
              <a:rPr lang="en-US" sz="2400" i="1" dirty="0" smtClean="0"/>
              <a:t> </a:t>
            </a:r>
            <a:r>
              <a:rPr lang="en-US" sz="2400" dirty="0"/>
              <a:t>structure? </a:t>
            </a:r>
          </a:p>
          <a:p>
            <a:pPr marL="342900" indent="-342900">
              <a:buFont typeface="Wingdings" panose="05000000000000000000" pitchFamily="2" charset="2"/>
              <a:buChar char="Ø"/>
            </a:pPr>
            <a:r>
              <a:rPr lang="en-US" sz="2400" dirty="0" smtClean="0"/>
              <a:t>Are </a:t>
            </a:r>
            <a:r>
              <a:rPr lang="en-US" sz="2400" dirty="0"/>
              <a:t>there any foreign ownership restrictions? </a:t>
            </a:r>
          </a:p>
          <a:p>
            <a:endParaRPr lang="en-US" sz="2400" dirty="0"/>
          </a:p>
          <a:p>
            <a:pPr marL="342900" indent="-342900">
              <a:buFont typeface="Wingdings" panose="05000000000000000000" pitchFamily="2" charset="2"/>
              <a:buChar char="Ø"/>
            </a:pPr>
            <a:endParaRPr lang="en-US" sz="2400" dirty="0"/>
          </a:p>
        </p:txBody>
      </p:sp>
      <p:sp>
        <p:nvSpPr>
          <p:cNvPr id="10" name="TextBox 9"/>
          <p:cNvSpPr txBox="1"/>
          <p:nvPr/>
        </p:nvSpPr>
        <p:spPr>
          <a:xfrm>
            <a:off x="881743" y="152400"/>
            <a:ext cx="7772400" cy="584775"/>
          </a:xfrm>
          <a:prstGeom prst="rect">
            <a:avLst/>
          </a:prstGeom>
          <a:noFill/>
        </p:spPr>
        <p:txBody>
          <a:bodyPr wrap="square" rtlCol="0">
            <a:spAutoFit/>
          </a:bodyPr>
          <a:lstStyle/>
          <a:p>
            <a:r>
              <a:rPr lang="en-US" sz="3200" b="1" dirty="0" smtClean="0">
                <a:latin typeface="Times New Roman" pitchFamily="18" charset="0"/>
                <a:cs typeface="Times New Roman" pitchFamily="18" charset="0"/>
              </a:rPr>
              <a:t>Policy considerations </a:t>
            </a:r>
            <a:r>
              <a:rPr lang="en-US" sz="2400" b="1" dirty="0" smtClean="0">
                <a:latin typeface="Times New Roman" pitchFamily="18" charset="0"/>
                <a:cs typeface="Times New Roman" pitchFamily="18" charset="0"/>
              </a:rPr>
              <a:t>contd</a:t>
            </a:r>
            <a:r>
              <a:rPr lang="en-US" sz="3200" b="1" i="1" dirty="0" smtClean="0">
                <a:latin typeface="Times New Roman" pitchFamily="18" charset="0"/>
                <a:cs typeface="Times New Roman" pitchFamily="18" charset="0"/>
              </a:rPr>
              <a:t>.</a:t>
            </a:r>
            <a:endParaRPr lang="en-US" sz="32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11</a:t>
            </a:fld>
            <a:endParaRPr lang="en-US" dirty="0"/>
          </a:p>
        </p:txBody>
      </p:sp>
    </p:spTree>
    <p:extLst>
      <p:ext uri="{BB962C8B-B14F-4D97-AF65-F5344CB8AC3E}">
        <p14:creationId xmlns:p14="http://schemas.microsoft.com/office/powerpoint/2010/main" val="30180898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762000"/>
            <a:ext cx="8229600" cy="6001643"/>
          </a:xfrm>
          <a:prstGeom prst="rect">
            <a:avLst/>
          </a:prstGeom>
          <a:solidFill>
            <a:schemeClr val="accent5"/>
          </a:solidFill>
        </p:spPr>
        <p:txBody>
          <a:bodyPr wrap="square" rtlCol="0">
            <a:spAutoFit/>
          </a:bodyPr>
          <a:lstStyle/>
          <a:p>
            <a:r>
              <a:rPr lang="en-US" sz="2400" b="1" dirty="0" smtClean="0"/>
              <a:t>Choice </a:t>
            </a:r>
            <a:r>
              <a:rPr lang="en-US" sz="2400" b="1" dirty="0"/>
              <a:t>of Listing Venue and Credit Rating </a:t>
            </a:r>
            <a:endParaRPr lang="en-US" sz="2400" b="1" dirty="0" smtClean="0"/>
          </a:p>
          <a:p>
            <a:pPr marL="342900" indent="-342900">
              <a:buFont typeface="Wingdings" panose="05000000000000000000" pitchFamily="2" charset="2"/>
              <a:buChar char="Ø"/>
            </a:pPr>
            <a:r>
              <a:rPr lang="en-US" sz="2400" dirty="0" smtClean="0"/>
              <a:t>Is </a:t>
            </a:r>
            <a:r>
              <a:rPr lang="en-US" sz="2400" dirty="0"/>
              <a:t>the stock </a:t>
            </a:r>
            <a:r>
              <a:rPr lang="en-US" sz="2400" dirty="0" smtClean="0"/>
              <a:t>market capable </a:t>
            </a:r>
            <a:r>
              <a:rPr lang="en-US" sz="2400" dirty="0"/>
              <a:t>of listing a </a:t>
            </a:r>
            <a:r>
              <a:rPr lang="en-US" sz="2400" i="1" dirty="0" err="1"/>
              <a:t>S</a:t>
            </a:r>
            <a:r>
              <a:rPr lang="en-US" sz="2400" i="1" dirty="0" err="1" smtClean="0"/>
              <a:t>ukuk</a:t>
            </a:r>
            <a:r>
              <a:rPr lang="en-US" sz="2400" dirty="0"/>
              <a:t>? </a:t>
            </a:r>
          </a:p>
          <a:p>
            <a:pPr marL="342900" indent="-342900">
              <a:buFont typeface="Wingdings" panose="05000000000000000000" pitchFamily="2" charset="2"/>
              <a:buChar char="Ø"/>
            </a:pPr>
            <a:r>
              <a:rPr lang="en-US" sz="2400" dirty="0" smtClean="0"/>
              <a:t>Is </a:t>
            </a:r>
            <a:r>
              <a:rPr lang="en-US" sz="2400" dirty="0"/>
              <a:t>dual listing considered (e.g. LSE or Nasdaq Dubai)? </a:t>
            </a:r>
          </a:p>
          <a:p>
            <a:pPr marL="342900" indent="-342900">
              <a:buFont typeface="Wingdings" panose="05000000000000000000" pitchFamily="2" charset="2"/>
              <a:buChar char="Ø"/>
            </a:pPr>
            <a:r>
              <a:rPr lang="en-US" sz="2400" dirty="0" smtClean="0"/>
              <a:t>Effect </a:t>
            </a:r>
            <a:r>
              <a:rPr lang="en-US" sz="2400" dirty="0"/>
              <a:t>of credit rating on the </a:t>
            </a:r>
            <a:r>
              <a:rPr lang="en-US" sz="2400" i="1" dirty="0" err="1" smtClean="0"/>
              <a:t>Sukuk</a:t>
            </a:r>
            <a:r>
              <a:rPr lang="en-US" sz="2400" i="1" dirty="0" smtClean="0"/>
              <a:t> </a:t>
            </a:r>
            <a:endParaRPr lang="en-US" sz="2400" i="1" dirty="0"/>
          </a:p>
          <a:p>
            <a:endParaRPr lang="en-US" sz="2400" dirty="0"/>
          </a:p>
          <a:p>
            <a:r>
              <a:rPr lang="en-US" sz="2400" b="1" dirty="0" smtClean="0"/>
              <a:t>Use </a:t>
            </a:r>
            <a:r>
              <a:rPr lang="en-US" sz="2400" b="1" dirty="0"/>
              <a:t>of </a:t>
            </a:r>
            <a:r>
              <a:rPr lang="en-US" sz="2400" b="1" dirty="0" smtClean="0"/>
              <a:t>Proceeds for sovereign </a:t>
            </a:r>
            <a:r>
              <a:rPr lang="en-US" sz="2400" b="1" i="1" dirty="0" err="1" smtClean="0"/>
              <a:t>Sukuk</a:t>
            </a:r>
            <a:r>
              <a:rPr lang="en-US" sz="2400" b="1" dirty="0" smtClean="0"/>
              <a:t> </a:t>
            </a:r>
          </a:p>
          <a:p>
            <a:pPr marL="342900" indent="-342900">
              <a:buFont typeface="Wingdings" panose="05000000000000000000" pitchFamily="2" charset="2"/>
              <a:buChar char="Ø"/>
            </a:pPr>
            <a:r>
              <a:rPr lang="en-US" sz="2400" dirty="0" smtClean="0"/>
              <a:t>Is </a:t>
            </a:r>
            <a:r>
              <a:rPr lang="en-US" sz="2400" dirty="0"/>
              <a:t>the </a:t>
            </a:r>
            <a:r>
              <a:rPr lang="en-US" sz="2400" i="1" dirty="0" err="1"/>
              <a:t>S</a:t>
            </a:r>
            <a:r>
              <a:rPr lang="en-US" sz="2400" i="1" dirty="0" err="1" smtClean="0"/>
              <a:t>ukuk</a:t>
            </a:r>
            <a:r>
              <a:rPr lang="en-US" sz="2400" i="1" dirty="0" smtClean="0"/>
              <a:t> </a:t>
            </a:r>
            <a:r>
              <a:rPr lang="en-US" sz="2400" dirty="0"/>
              <a:t>aimed as being used for a specific purpose/project or for general budgetary purposes? </a:t>
            </a:r>
          </a:p>
          <a:p>
            <a:pPr marL="342900" indent="-342900">
              <a:buFont typeface="Wingdings" panose="05000000000000000000" pitchFamily="2" charset="2"/>
              <a:buChar char="Ø"/>
            </a:pPr>
            <a:r>
              <a:rPr lang="en-US" sz="2400" dirty="0" smtClean="0"/>
              <a:t>Need </a:t>
            </a:r>
            <a:r>
              <a:rPr lang="en-US" sz="2400" dirty="0"/>
              <a:t>to develop the project if the </a:t>
            </a:r>
            <a:r>
              <a:rPr lang="en-US" sz="2400" i="1" dirty="0" err="1" smtClean="0"/>
              <a:t>Sukuk</a:t>
            </a:r>
            <a:r>
              <a:rPr lang="en-US" sz="2400" dirty="0" smtClean="0"/>
              <a:t> </a:t>
            </a:r>
            <a:r>
              <a:rPr lang="en-US" sz="2400" dirty="0"/>
              <a:t>is for a specific project. What happens in the event that the project does not complete? </a:t>
            </a:r>
          </a:p>
          <a:p>
            <a:pPr marL="342900" indent="-342900">
              <a:buFont typeface="Wingdings" panose="05000000000000000000" pitchFamily="2" charset="2"/>
              <a:buChar char="Ø"/>
            </a:pPr>
            <a:r>
              <a:rPr lang="en-US" sz="2400" dirty="0" smtClean="0"/>
              <a:t>Is </a:t>
            </a:r>
            <a:r>
              <a:rPr lang="en-US" sz="2400" dirty="0"/>
              <a:t>credit enforcement in the form of government guarantee contemplated? </a:t>
            </a:r>
          </a:p>
          <a:p>
            <a:endParaRPr lang="en-US" sz="2400" dirty="0"/>
          </a:p>
          <a:p>
            <a:endParaRPr lang="en-US" sz="2400" dirty="0"/>
          </a:p>
          <a:p>
            <a:pPr marL="342900" indent="-342900">
              <a:buFont typeface="Wingdings" panose="05000000000000000000" pitchFamily="2" charset="2"/>
              <a:buChar char="Ø"/>
            </a:pPr>
            <a:endParaRPr lang="en-US" sz="2400" dirty="0"/>
          </a:p>
        </p:txBody>
      </p:sp>
      <p:sp>
        <p:nvSpPr>
          <p:cNvPr id="10" name="TextBox 9"/>
          <p:cNvSpPr txBox="1"/>
          <p:nvPr/>
        </p:nvSpPr>
        <p:spPr>
          <a:xfrm>
            <a:off x="881743" y="152400"/>
            <a:ext cx="7772400" cy="584775"/>
          </a:xfrm>
          <a:prstGeom prst="rect">
            <a:avLst/>
          </a:prstGeom>
          <a:noFill/>
        </p:spPr>
        <p:txBody>
          <a:bodyPr wrap="square" rtlCol="0">
            <a:spAutoFit/>
          </a:bodyPr>
          <a:lstStyle/>
          <a:p>
            <a:r>
              <a:rPr lang="en-US" sz="3200" b="1" dirty="0" smtClean="0">
                <a:latin typeface="Times New Roman" pitchFamily="18" charset="0"/>
                <a:cs typeface="Times New Roman" pitchFamily="18" charset="0"/>
              </a:rPr>
              <a:t>Policy considerations </a:t>
            </a:r>
            <a:r>
              <a:rPr lang="en-US" sz="2400" b="1" dirty="0" smtClean="0">
                <a:latin typeface="Times New Roman" pitchFamily="18" charset="0"/>
                <a:cs typeface="Times New Roman" pitchFamily="18" charset="0"/>
              </a:rPr>
              <a:t>contd</a:t>
            </a:r>
            <a:r>
              <a:rPr lang="en-US" sz="3200" b="1" i="1" dirty="0" smtClean="0">
                <a:latin typeface="Times New Roman" pitchFamily="18" charset="0"/>
                <a:cs typeface="Times New Roman" pitchFamily="18" charset="0"/>
              </a:rPr>
              <a:t>.</a:t>
            </a:r>
            <a:endParaRPr lang="en-US" sz="32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12</a:t>
            </a:fld>
            <a:endParaRPr lang="en-US" dirty="0"/>
          </a:p>
        </p:txBody>
      </p:sp>
    </p:spTree>
    <p:extLst>
      <p:ext uri="{BB962C8B-B14F-4D97-AF65-F5344CB8AC3E}">
        <p14:creationId xmlns:p14="http://schemas.microsoft.com/office/powerpoint/2010/main" val="9503185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762000"/>
            <a:ext cx="8229600" cy="5909310"/>
          </a:xfrm>
          <a:prstGeom prst="rect">
            <a:avLst/>
          </a:prstGeom>
          <a:solidFill>
            <a:schemeClr val="accent5"/>
          </a:solidFill>
        </p:spPr>
        <p:txBody>
          <a:bodyPr wrap="square" rtlCol="0">
            <a:spAutoFit/>
          </a:bodyPr>
          <a:lstStyle/>
          <a:p>
            <a:endParaRPr lang="en-US" dirty="0"/>
          </a:p>
          <a:p>
            <a:r>
              <a:rPr lang="en-US" sz="2400" b="1" dirty="0"/>
              <a:t>Secondary market </a:t>
            </a:r>
          </a:p>
          <a:p>
            <a:pPr marL="342900" indent="-342900">
              <a:buFont typeface="Wingdings" panose="05000000000000000000" pitchFamily="2" charset="2"/>
              <a:buChar char="Ø"/>
            </a:pPr>
            <a:r>
              <a:rPr lang="en-US" sz="2400" dirty="0" smtClean="0"/>
              <a:t>Is </a:t>
            </a:r>
            <a:r>
              <a:rPr lang="en-US" sz="2400" dirty="0"/>
              <a:t>a secondary market for trading of the </a:t>
            </a:r>
            <a:r>
              <a:rPr lang="en-US" sz="2400" i="1" dirty="0" err="1" smtClean="0"/>
              <a:t>Sukuk</a:t>
            </a:r>
            <a:r>
              <a:rPr lang="en-US" sz="2400" dirty="0" smtClean="0"/>
              <a:t> </a:t>
            </a:r>
            <a:r>
              <a:rPr lang="en-US" sz="2400" dirty="0"/>
              <a:t>certificates </a:t>
            </a:r>
            <a:r>
              <a:rPr lang="en-US" sz="2400" dirty="0" smtClean="0"/>
              <a:t>? In </a:t>
            </a:r>
            <a:r>
              <a:rPr lang="en-US" sz="2400" dirty="0"/>
              <a:t>certain developing </a:t>
            </a:r>
            <a:r>
              <a:rPr lang="en-US" sz="2400" dirty="0" smtClean="0"/>
              <a:t>markets, </a:t>
            </a:r>
            <a:r>
              <a:rPr lang="en-US" sz="2400" i="1" dirty="0" err="1"/>
              <a:t>S</a:t>
            </a:r>
            <a:r>
              <a:rPr lang="en-US" sz="2400" i="1" dirty="0" err="1" smtClean="0"/>
              <a:t>ukuk</a:t>
            </a:r>
            <a:r>
              <a:rPr lang="en-US" sz="2400" dirty="0" smtClean="0"/>
              <a:t> </a:t>
            </a:r>
            <a:r>
              <a:rPr lang="en-US" sz="2400" dirty="0"/>
              <a:t>holders may be unable to trade the </a:t>
            </a:r>
            <a:r>
              <a:rPr lang="en-US" sz="2400" i="1" dirty="0" err="1" smtClean="0"/>
              <a:t>Sukuk</a:t>
            </a:r>
            <a:r>
              <a:rPr lang="en-US" sz="2400" i="1" dirty="0" smtClean="0"/>
              <a:t> </a:t>
            </a:r>
            <a:r>
              <a:rPr lang="en-US" sz="2400" dirty="0"/>
              <a:t>certificates. </a:t>
            </a:r>
          </a:p>
          <a:p>
            <a:pPr marL="342900" indent="-342900">
              <a:buFont typeface="Wingdings" panose="05000000000000000000" pitchFamily="2" charset="2"/>
              <a:buChar char="Ø"/>
            </a:pPr>
            <a:r>
              <a:rPr lang="en-US" sz="2400" dirty="0" smtClean="0"/>
              <a:t>Absence </a:t>
            </a:r>
            <a:r>
              <a:rPr lang="en-US" sz="2400" dirty="0"/>
              <a:t>of a secondary market means that an investor must be prepared to hold onto the</a:t>
            </a:r>
            <a:r>
              <a:rPr lang="en-US" sz="2400" i="1" dirty="0"/>
              <a:t> </a:t>
            </a:r>
            <a:r>
              <a:rPr lang="en-US" sz="2400" i="1" dirty="0" err="1"/>
              <a:t>S</a:t>
            </a:r>
            <a:r>
              <a:rPr lang="en-US" sz="2400" i="1" dirty="0" err="1" smtClean="0"/>
              <a:t>ukuk</a:t>
            </a:r>
            <a:r>
              <a:rPr lang="en-US" sz="2400" i="1" dirty="0" smtClean="0"/>
              <a:t> </a:t>
            </a:r>
            <a:r>
              <a:rPr lang="en-US" sz="2400" dirty="0"/>
              <a:t>certificates for an indefinite period of time or until </a:t>
            </a:r>
            <a:r>
              <a:rPr lang="en-US" sz="2400" dirty="0" smtClean="0"/>
              <a:t>maturity </a:t>
            </a:r>
            <a:endParaRPr lang="en-US" sz="2400" dirty="0"/>
          </a:p>
          <a:p>
            <a:pPr marL="342900" indent="-342900">
              <a:buFont typeface="Wingdings" panose="05000000000000000000" pitchFamily="2" charset="2"/>
              <a:buChar char="Ø"/>
            </a:pPr>
            <a:r>
              <a:rPr lang="en-US" sz="2400" dirty="0" smtClean="0"/>
              <a:t>The </a:t>
            </a:r>
            <a:r>
              <a:rPr lang="en-US" sz="2400" dirty="0"/>
              <a:t>government will need to develop (or support the use of an) infrastructure required for the secondary market including developing payment and settlement procedure systems for investors to use </a:t>
            </a:r>
          </a:p>
          <a:p>
            <a:pPr marL="342900" indent="-342900">
              <a:buFont typeface="Wingdings" panose="05000000000000000000" pitchFamily="2" charset="2"/>
              <a:buChar char="Ø"/>
            </a:pPr>
            <a:r>
              <a:rPr lang="en-US" sz="2400" dirty="0" smtClean="0"/>
              <a:t>Which </a:t>
            </a:r>
            <a:r>
              <a:rPr lang="en-US" sz="2400" dirty="0"/>
              <a:t>exchange could the source be listed on as this would impact on marketing the </a:t>
            </a:r>
            <a:r>
              <a:rPr lang="en-US" sz="2400" i="1" dirty="0" err="1" smtClean="0"/>
              <a:t>Sukuk</a:t>
            </a:r>
            <a:r>
              <a:rPr lang="en-US" sz="2400" i="1" dirty="0" smtClean="0"/>
              <a:t> </a:t>
            </a:r>
            <a:r>
              <a:rPr lang="en-US" sz="2400" dirty="0"/>
              <a:t>and on secondary trading taking place? </a:t>
            </a:r>
          </a:p>
          <a:p>
            <a:endParaRPr lang="en-US" sz="2400" dirty="0"/>
          </a:p>
        </p:txBody>
      </p:sp>
      <p:sp>
        <p:nvSpPr>
          <p:cNvPr id="10" name="TextBox 9"/>
          <p:cNvSpPr txBox="1"/>
          <p:nvPr/>
        </p:nvSpPr>
        <p:spPr>
          <a:xfrm>
            <a:off x="881743" y="152400"/>
            <a:ext cx="7772400" cy="584775"/>
          </a:xfrm>
          <a:prstGeom prst="rect">
            <a:avLst/>
          </a:prstGeom>
          <a:noFill/>
        </p:spPr>
        <p:txBody>
          <a:bodyPr wrap="square" rtlCol="0">
            <a:spAutoFit/>
          </a:bodyPr>
          <a:lstStyle/>
          <a:p>
            <a:r>
              <a:rPr lang="en-US" sz="3200" b="1" dirty="0" smtClean="0">
                <a:latin typeface="Times New Roman" pitchFamily="18" charset="0"/>
                <a:cs typeface="Times New Roman" pitchFamily="18" charset="0"/>
              </a:rPr>
              <a:t>Institutional considerations</a:t>
            </a:r>
            <a:endParaRPr lang="en-US" sz="32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13</a:t>
            </a:fld>
            <a:endParaRPr lang="en-US" dirty="0"/>
          </a:p>
        </p:txBody>
      </p:sp>
    </p:spTree>
    <p:extLst>
      <p:ext uri="{BB962C8B-B14F-4D97-AF65-F5344CB8AC3E}">
        <p14:creationId xmlns:p14="http://schemas.microsoft.com/office/powerpoint/2010/main" val="18737820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794657"/>
            <a:ext cx="8229600" cy="5601533"/>
          </a:xfrm>
          <a:prstGeom prst="rect">
            <a:avLst/>
          </a:prstGeom>
          <a:solidFill>
            <a:schemeClr val="accent5"/>
          </a:solidFill>
        </p:spPr>
        <p:txBody>
          <a:bodyPr wrap="square" rtlCol="0">
            <a:spAutoFit/>
          </a:bodyPr>
          <a:lstStyle/>
          <a:p>
            <a:endParaRPr lang="en-US" dirty="0"/>
          </a:p>
          <a:p>
            <a:pPr marL="342900" indent="-342900">
              <a:buFont typeface="Wingdings" panose="05000000000000000000" pitchFamily="2" charset="2"/>
              <a:buChar char="Ø"/>
            </a:pPr>
            <a:r>
              <a:rPr lang="en-US" sz="2000" b="1" dirty="0"/>
              <a:t>Sovereign Assets </a:t>
            </a:r>
            <a:endParaRPr lang="en-US" sz="2000" b="1" dirty="0" smtClean="0"/>
          </a:p>
          <a:p>
            <a:pPr marL="800100" lvl="1" indent="-342900">
              <a:buFont typeface="Wingdings" panose="05000000000000000000" pitchFamily="2" charset="2"/>
              <a:buChar char="ü"/>
            </a:pPr>
            <a:r>
              <a:rPr lang="en-US" sz="2000" dirty="0" smtClean="0"/>
              <a:t>Does </a:t>
            </a:r>
            <a:r>
              <a:rPr lang="en-US" sz="2000" dirty="0"/>
              <a:t>the Government have sufficient tangible assets to support the issuance of a </a:t>
            </a:r>
            <a:r>
              <a:rPr lang="en-US" sz="2000" i="1" dirty="0" err="1"/>
              <a:t>S</a:t>
            </a:r>
            <a:r>
              <a:rPr lang="en-US" sz="2000" i="1" dirty="0" err="1" smtClean="0"/>
              <a:t>ukuk</a:t>
            </a:r>
            <a:r>
              <a:rPr lang="en-US" sz="2000" dirty="0"/>
              <a:t>? </a:t>
            </a:r>
          </a:p>
          <a:p>
            <a:pPr marL="800100" lvl="1" indent="-342900">
              <a:buFont typeface="Wingdings" panose="05000000000000000000" pitchFamily="2" charset="2"/>
              <a:buChar char="ü"/>
            </a:pPr>
            <a:r>
              <a:rPr lang="en-US" sz="2000" dirty="0"/>
              <a:t>Nature of assets: land banks, educational institutions, hospitals and </a:t>
            </a:r>
            <a:r>
              <a:rPr lang="en-US" sz="2000" dirty="0" smtClean="0"/>
              <a:t>commodities </a:t>
            </a:r>
            <a:endParaRPr lang="en-US" sz="2000" dirty="0"/>
          </a:p>
          <a:p>
            <a:pPr marL="800100" lvl="1" indent="-342900">
              <a:buFont typeface="Wingdings" panose="05000000000000000000" pitchFamily="2" charset="2"/>
              <a:buChar char="ü"/>
            </a:pPr>
            <a:r>
              <a:rPr lang="en-US" sz="2000" dirty="0"/>
              <a:t>Any security over those assets? </a:t>
            </a:r>
          </a:p>
          <a:p>
            <a:pPr marL="800100" lvl="1" indent="-342900">
              <a:buFont typeface="Wingdings" panose="05000000000000000000" pitchFamily="2" charset="2"/>
              <a:buChar char="ü"/>
            </a:pPr>
            <a:r>
              <a:rPr lang="en-US" sz="2000" dirty="0"/>
              <a:t>True Sale? </a:t>
            </a:r>
          </a:p>
          <a:p>
            <a:pPr marL="342900" indent="-342900">
              <a:buFont typeface="Wingdings" panose="05000000000000000000" pitchFamily="2" charset="2"/>
              <a:buChar char="Ø"/>
            </a:pPr>
            <a:r>
              <a:rPr lang="en-US" sz="2000" b="1" dirty="0" smtClean="0"/>
              <a:t>Corporate </a:t>
            </a:r>
            <a:r>
              <a:rPr lang="en-US" sz="2000" b="1" dirty="0"/>
              <a:t>Vehicle </a:t>
            </a:r>
            <a:endParaRPr lang="en-US" sz="2000" b="1" dirty="0" smtClean="0"/>
          </a:p>
          <a:p>
            <a:pPr marL="800100" lvl="1" indent="-342900">
              <a:buFont typeface="Wingdings" panose="05000000000000000000" pitchFamily="2" charset="2"/>
              <a:buChar char="ü"/>
            </a:pPr>
            <a:r>
              <a:rPr lang="en-US" sz="2000" dirty="0" smtClean="0"/>
              <a:t>Availability </a:t>
            </a:r>
            <a:r>
              <a:rPr lang="en-US" sz="2000" dirty="0"/>
              <a:t>of suitable corporate vehicles for the issuance of</a:t>
            </a:r>
            <a:r>
              <a:rPr lang="en-US" sz="2000" i="1" dirty="0"/>
              <a:t> </a:t>
            </a:r>
            <a:r>
              <a:rPr lang="en-US" sz="2000" i="1" dirty="0" err="1"/>
              <a:t>S</a:t>
            </a:r>
            <a:r>
              <a:rPr lang="en-US" sz="2000" i="1" dirty="0" err="1" smtClean="0"/>
              <a:t>ukuk</a:t>
            </a:r>
            <a:r>
              <a:rPr lang="en-US" sz="2000" dirty="0"/>
              <a:t>? </a:t>
            </a:r>
          </a:p>
          <a:p>
            <a:pPr marL="800100" lvl="1" indent="-342900">
              <a:buFont typeface="Wingdings" panose="05000000000000000000" pitchFamily="2" charset="2"/>
              <a:buChar char="ü"/>
            </a:pPr>
            <a:r>
              <a:rPr lang="en-US" sz="2000" dirty="0"/>
              <a:t>Can offshore ‘Special Purpose Vehicles’ be used? </a:t>
            </a:r>
          </a:p>
          <a:p>
            <a:pPr marL="800100" lvl="1" indent="-342900">
              <a:buFont typeface="Wingdings" panose="05000000000000000000" pitchFamily="2" charset="2"/>
              <a:buChar char="ü"/>
            </a:pPr>
            <a:r>
              <a:rPr lang="en-US" sz="2000" dirty="0"/>
              <a:t>Any foreign ownership restrictions? </a:t>
            </a:r>
          </a:p>
          <a:p>
            <a:pPr marL="342900" indent="-342900">
              <a:buFont typeface="Wingdings" panose="05000000000000000000" pitchFamily="2" charset="2"/>
              <a:buChar char="Ø"/>
            </a:pPr>
            <a:r>
              <a:rPr lang="en-US" sz="2000" b="1" dirty="0" smtClean="0"/>
              <a:t>Listing </a:t>
            </a:r>
            <a:r>
              <a:rPr lang="en-US" sz="2000" b="1" dirty="0"/>
              <a:t>and Credit </a:t>
            </a:r>
            <a:r>
              <a:rPr lang="en-US" sz="2000" b="1" dirty="0" smtClean="0"/>
              <a:t>Rating</a:t>
            </a:r>
          </a:p>
          <a:p>
            <a:pPr marL="914400" lvl="1" indent="-457200">
              <a:buFont typeface="Wingdings" panose="05000000000000000000" pitchFamily="2" charset="2"/>
              <a:buChar char="ü"/>
            </a:pPr>
            <a:r>
              <a:rPr lang="en-US" sz="2000" dirty="0" smtClean="0"/>
              <a:t>Is </a:t>
            </a:r>
            <a:r>
              <a:rPr lang="en-US" sz="2000" dirty="0"/>
              <a:t>listing required/expected? </a:t>
            </a:r>
          </a:p>
          <a:p>
            <a:pPr marL="914400" lvl="1" indent="-457200">
              <a:buFont typeface="Wingdings" panose="05000000000000000000" pitchFamily="2" charset="2"/>
              <a:buChar char="ü"/>
            </a:pPr>
            <a:r>
              <a:rPr lang="en-US" sz="2000" dirty="0"/>
              <a:t>Which exchanges can/should be used? </a:t>
            </a:r>
          </a:p>
          <a:p>
            <a:pPr marL="914400" lvl="1" indent="-457200">
              <a:buFont typeface="Wingdings" panose="05000000000000000000" pitchFamily="2" charset="2"/>
              <a:buChar char="ü"/>
            </a:pPr>
            <a:r>
              <a:rPr lang="en-US" sz="2000" dirty="0"/>
              <a:t>Effect of credit rating on the </a:t>
            </a:r>
            <a:r>
              <a:rPr lang="en-US" sz="2000" i="1" dirty="0" err="1"/>
              <a:t>S</a:t>
            </a:r>
            <a:r>
              <a:rPr lang="en-US" sz="2000" i="1" dirty="0" err="1" smtClean="0"/>
              <a:t>ukuk</a:t>
            </a:r>
            <a:r>
              <a:rPr lang="en-US" sz="2000" i="1" dirty="0" smtClean="0"/>
              <a:t> </a:t>
            </a:r>
            <a:endParaRPr lang="en-US" sz="2000" i="1" dirty="0"/>
          </a:p>
          <a:p>
            <a:pPr marL="342900" indent="-342900">
              <a:buFont typeface="Wingdings" panose="05000000000000000000" pitchFamily="2" charset="2"/>
              <a:buChar char="Ø"/>
            </a:pPr>
            <a:r>
              <a:rPr lang="en-US" sz="2000" b="1" dirty="0" smtClean="0"/>
              <a:t>Use </a:t>
            </a:r>
            <a:r>
              <a:rPr lang="en-US" sz="2000" b="1" dirty="0"/>
              <a:t>of Proceeds? </a:t>
            </a:r>
            <a:endParaRPr lang="en-US" sz="2000" b="1" dirty="0" smtClean="0"/>
          </a:p>
          <a:p>
            <a:pPr marL="342900" indent="-342900">
              <a:buFont typeface="Wingdings" panose="05000000000000000000" pitchFamily="2" charset="2"/>
              <a:buChar char="Ø"/>
            </a:pPr>
            <a:r>
              <a:rPr lang="en-US" sz="2000" b="1" dirty="0" smtClean="0"/>
              <a:t>Credit </a:t>
            </a:r>
            <a:r>
              <a:rPr lang="en-US" sz="2000" b="1" dirty="0"/>
              <a:t>Enhancement? </a:t>
            </a:r>
            <a:endParaRPr lang="en-US" sz="2000" dirty="0"/>
          </a:p>
        </p:txBody>
      </p:sp>
      <p:sp>
        <p:nvSpPr>
          <p:cNvPr id="10" name="TextBox 9"/>
          <p:cNvSpPr txBox="1"/>
          <p:nvPr/>
        </p:nvSpPr>
        <p:spPr>
          <a:xfrm>
            <a:off x="881743" y="152400"/>
            <a:ext cx="7772400" cy="584775"/>
          </a:xfrm>
          <a:prstGeom prst="rect">
            <a:avLst/>
          </a:prstGeom>
          <a:noFill/>
        </p:spPr>
        <p:txBody>
          <a:bodyPr wrap="square" rtlCol="0">
            <a:spAutoFit/>
          </a:bodyPr>
          <a:lstStyle/>
          <a:p>
            <a:r>
              <a:rPr lang="en-US" sz="3200" b="1" dirty="0" smtClean="0">
                <a:latin typeface="Times New Roman" pitchFamily="18" charset="0"/>
                <a:cs typeface="Times New Roman" pitchFamily="18" charset="0"/>
              </a:rPr>
              <a:t>Structuring considerations</a:t>
            </a:r>
            <a:endParaRPr lang="en-US" sz="32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14</a:t>
            </a:fld>
            <a:endParaRPr lang="en-US" dirty="0"/>
          </a:p>
        </p:txBody>
      </p:sp>
    </p:spTree>
    <p:extLst>
      <p:ext uri="{BB962C8B-B14F-4D97-AF65-F5344CB8AC3E}">
        <p14:creationId xmlns:p14="http://schemas.microsoft.com/office/powerpoint/2010/main" val="2085044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762000"/>
            <a:ext cx="8229600" cy="4524315"/>
          </a:xfrm>
          <a:prstGeom prst="rect">
            <a:avLst/>
          </a:prstGeom>
          <a:solidFill>
            <a:schemeClr val="accent5"/>
          </a:solidFill>
        </p:spPr>
        <p:txBody>
          <a:bodyPr wrap="square" rtlCol="0">
            <a:spAutoFit/>
          </a:bodyPr>
          <a:lstStyle/>
          <a:p>
            <a:endParaRPr lang="en-US" dirty="0"/>
          </a:p>
          <a:p>
            <a:pPr marL="342900" indent="-342900">
              <a:buFont typeface="Wingdings" panose="05000000000000000000" pitchFamily="2" charset="2"/>
              <a:buChar char="Ø"/>
            </a:pPr>
            <a:r>
              <a:rPr lang="en-US" sz="3000" b="1" dirty="0"/>
              <a:t>Sources of </a:t>
            </a:r>
            <a:r>
              <a:rPr lang="en-US" sz="3000" b="1" dirty="0" smtClean="0"/>
              <a:t>Capital</a:t>
            </a:r>
          </a:p>
          <a:p>
            <a:pPr marL="800100" lvl="1" indent="-342900">
              <a:buFont typeface="Wingdings" panose="05000000000000000000" pitchFamily="2" charset="2"/>
              <a:buChar char="ü"/>
            </a:pPr>
            <a:r>
              <a:rPr lang="en-US" sz="3000" dirty="0" smtClean="0"/>
              <a:t>Local</a:t>
            </a:r>
            <a:r>
              <a:rPr lang="en-US" sz="3000" dirty="0"/>
              <a:t>, regional or international investors? </a:t>
            </a:r>
          </a:p>
          <a:p>
            <a:pPr marL="800100" lvl="1" indent="-342900">
              <a:buFont typeface="Wingdings" panose="05000000000000000000" pitchFamily="2" charset="2"/>
              <a:buChar char="ü"/>
            </a:pPr>
            <a:r>
              <a:rPr lang="en-US" sz="3000" dirty="0"/>
              <a:t>Will funding be available from international markets? </a:t>
            </a:r>
          </a:p>
          <a:p>
            <a:pPr marL="342900" indent="-342900">
              <a:buFont typeface="Wingdings" panose="05000000000000000000" pitchFamily="2" charset="2"/>
              <a:buChar char="Ø"/>
            </a:pPr>
            <a:r>
              <a:rPr lang="en-US" sz="3000" b="1" dirty="0" smtClean="0"/>
              <a:t>Composition </a:t>
            </a:r>
            <a:r>
              <a:rPr lang="en-US" sz="3000" b="1" dirty="0"/>
              <a:t>of </a:t>
            </a:r>
            <a:r>
              <a:rPr lang="en-US" sz="3000" b="1" i="1" dirty="0" err="1" smtClean="0"/>
              <a:t>Shariah</a:t>
            </a:r>
            <a:r>
              <a:rPr lang="en-US" sz="3000" b="1" i="1" dirty="0" smtClean="0"/>
              <a:t> </a:t>
            </a:r>
            <a:r>
              <a:rPr lang="en-US" sz="3000" b="1" dirty="0"/>
              <a:t>Board</a:t>
            </a:r>
            <a:r>
              <a:rPr lang="en-US" sz="3000" b="1" i="1" dirty="0"/>
              <a:t> </a:t>
            </a:r>
            <a:r>
              <a:rPr lang="en-US" sz="3000" b="1" dirty="0"/>
              <a:t>and responsibility for appointment </a:t>
            </a:r>
            <a:r>
              <a:rPr lang="en-US" sz="3000" b="1" dirty="0" smtClean="0"/>
              <a:t> - </a:t>
            </a:r>
            <a:r>
              <a:rPr lang="en-US" sz="3000" dirty="0" smtClean="0"/>
              <a:t>may need to have mechanisms to ensure quality of </a:t>
            </a:r>
            <a:r>
              <a:rPr lang="en-US" sz="3000" i="1" dirty="0" err="1" smtClean="0"/>
              <a:t>Shariah</a:t>
            </a:r>
            <a:r>
              <a:rPr lang="en-US" sz="3000" dirty="0" smtClean="0"/>
              <a:t> advice?</a:t>
            </a:r>
          </a:p>
          <a:p>
            <a:pPr marL="342900" indent="-342900">
              <a:buFont typeface="Wingdings" panose="05000000000000000000" pitchFamily="2" charset="2"/>
              <a:buChar char="Ø"/>
            </a:pPr>
            <a:r>
              <a:rPr lang="en-US" sz="3000" b="1" dirty="0" smtClean="0"/>
              <a:t>Availability </a:t>
            </a:r>
            <a:r>
              <a:rPr lang="en-US" sz="3000" b="1" dirty="0"/>
              <a:t>of </a:t>
            </a:r>
            <a:r>
              <a:rPr lang="en-US" sz="3000" b="1" dirty="0" smtClean="0"/>
              <a:t>secondary </a:t>
            </a:r>
            <a:r>
              <a:rPr lang="en-US" sz="3000" b="1" dirty="0"/>
              <a:t>market trading and impact on pricing </a:t>
            </a:r>
            <a:endParaRPr lang="en-US" sz="3000" dirty="0"/>
          </a:p>
        </p:txBody>
      </p:sp>
      <p:sp>
        <p:nvSpPr>
          <p:cNvPr id="10" name="TextBox 9"/>
          <p:cNvSpPr txBox="1"/>
          <p:nvPr/>
        </p:nvSpPr>
        <p:spPr>
          <a:xfrm>
            <a:off x="881743" y="152400"/>
            <a:ext cx="7772400" cy="584775"/>
          </a:xfrm>
          <a:prstGeom prst="rect">
            <a:avLst/>
          </a:prstGeom>
          <a:noFill/>
        </p:spPr>
        <p:txBody>
          <a:bodyPr wrap="square" rtlCol="0">
            <a:spAutoFit/>
          </a:bodyPr>
          <a:lstStyle/>
          <a:p>
            <a:r>
              <a:rPr lang="en-US" sz="3200" b="1" dirty="0" smtClean="0">
                <a:latin typeface="Times New Roman" pitchFamily="18" charset="0"/>
                <a:cs typeface="Times New Roman" pitchFamily="18" charset="0"/>
              </a:rPr>
              <a:t>Structuring considerations </a:t>
            </a:r>
            <a:r>
              <a:rPr lang="en-US" sz="2400" b="1" dirty="0" smtClean="0">
                <a:latin typeface="Times New Roman" pitchFamily="18" charset="0"/>
                <a:cs typeface="Times New Roman" pitchFamily="18" charset="0"/>
              </a:rPr>
              <a:t>contd</a:t>
            </a:r>
            <a:r>
              <a:rPr lang="en-US" sz="3200" b="1" dirty="0" smtClean="0">
                <a:latin typeface="Times New Roman" pitchFamily="18" charset="0"/>
                <a:cs typeface="Times New Roman" pitchFamily="18" charset="0"/>
              </a:rPr>
              <a:t>.</a:t>
            </a:r>
            <a:endParaRPr lang="en-US" sz="32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15</a:t>
            </a:fld>
            <a:endParaRPr lang="en-US" dirty="0"/>
          </a:p>
        </p:txBody>
      </p:sp>
    </p:spTree>
    <p:extLst>
      <p:ext uri="{BB962C8B-B14F-4D97-AF65-F5344CB8AC3E}">
        <p14:creationId xmlns:p14="http://schemas.microsoft.com/office/powerpoint/2010/main" val="36765343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881743" y="152400"/>
            <a:ext cx="7772400" cy="954107"/>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Structuring considerations: Timeline for </a:t>
            </a:r>
            <a:r>
              <a:rPr lang="en-US" sz="2800" b="1" i="1" dirty="0" err="1">
                <a:latin typeface="Times New Roman" pitchFamily="18" charset="0"/>
                <a:cs typeface="Times New Roman" pitchFamily="18" charset="0"/>
              </a:rPr>
              <a:t>S</a:t>
            </a:r>
            <a:r>
              <a:rPr lang="en-US" sz="2800" b="1" i="1" dirty="0" err="1" smtClean="0">
                <a:latin typeface="Times New Roman" pitchFamily="18" charset="0"/>
                <a:cs typeface="Times New Roman" pitchFamily="18" charset="0"/>
              </a:rPr>
              <a:t>ukuk</a:t>
            </a:r>
            <a:r>
              <a:rPr lang="en-US" sz="2800" b="1" dirty="0" smtClean="0">
                <a:latin typeface="Times New Roman" pitchFamily="18" charset="0"/>
                <a:cs typeface="Times New Roman" pitchFamily="18" charset="0"/>
              </a:rPr>
              <a:t> issuance</a:t>
            </a:r>
            <a:endParaRPr lang="en-US" sz="28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16</a:t>
            </a:fld>
            <a:endParaRPr lang="en-US" dirty="0"/>
          </a:p>
        </p:txBody>
      </p:sp>
      <p:graphicFrame>
        <p:nvGraphicFramePr>
          <p:cNvPr id="2" name="Diagram 1"/>
          <p:cNvGraphicFramePr/>
          <p:nvPr>
            <p:extLst/>
          </p:nvPr>
        </p:nvGraphicFramePr>
        <p:xfrm>
          <a:off x="533400" y="990600"/>
          <a:ext cx="7696200" cy="50469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801212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762000"/>
            <a:ext cx="8229600" cy="5878532"/>
          </a:xfrm>
          <a:prstGeom prst="rect">
            <a:avLst/>
          </a:prstGeom>
          <a:solidFill>
            <a:schemeClr val="accent5"/>
          </a:solidFill>
        </p:spPr>
        <p:txBody>
          <a:bodyPr wrap="square" rtlCol="0">
            <a:spAutoFit/>
          </a:bodyPr>
          <a:lstStyle/>
          <a:p>
            <a:endParaRPr lang="en-US" dirty="0"/>
          </a:p>
          <a:p>
            <a:pPr marL="342900" indent="-342900">
              <a:buFont typeface="Wingdings" panose="05000000000000000000" pitchFamily="2" charset="2"/>
              <a:buChar char="Ø"/>
            </a:pPr>
            <a:r>
              <a:rPr lang="en-US" sz="2400" b="1" dirty="0" smtClean="0"/>
              <a:t>Accounting </a:t>
            </a:r>
            <a:r>
              <a:rPr lang="en-US" sz="2400" b="1" dirty="0"/>
              <a:t>and Tax treatment </a:t>
            </a:r>
            <a:endParaRPr lang="en-US" sz="2400" b="1" dirty="0" smtClean="0"/>
          </a:p>
          <a:p>
            <a:pPr marL="800100" lvl="1" indent="-342900">
              <a:buFont typeface="Wingdings" panose="05000000000000000000" pitchFamily="2" charset="2"/>
              <a:buChar char="ü"/>
            </a:pPr>
            <a:r>
              <a:rPr lang="en-US" sz="2400" dirty="0" smtClean="0"/>
              <a:t>Will </a:t>
            </a:r>
            <a:r>
              <a:rPr lang="en-US" sz="2400" dirty="0"/>
              <a:t>there be “double taxation”? </a:t>
            </a:r>
          </a:p>
          <a:p>
            <a:pPr marL="800100" lvl="1" indent="-342900">
              <a:buFont typeface="Wingdings" panose="05000000000000000000" pitchFamily="2" charset="2"/>
              <a:buChar char="ü"/>
            </a:pPr>
            <a:r>
              <a:rPr lang="en-US" sz="2400" dirty="0"/>
              <a:t>What is the tax treatment regime for </a:t>
            </a:r>
            <a:r>
              <a:rPr lang="en-US" sz="2400" i="1" dirty="0" err="1"/>
              <a:t>Sukuk</a:t>
            </a:r>
            <a:r>
              <a:rPr lang="en-US" sz="2400" dirty="0"/>
              <a:t> (if any)? </a:t>
            </a:r>
          </a:p>
          <a:p>
            <a:pPr marL="800100" lvl="1" indent="-342900">
              <a:buFont typeface="Wingdings" panose="05000000000000000000" pitchFamily="2" charset="2"/>
              <a:buChar char="ü"/>
            </a:pPr>
            <a:r>
              <a:rPr lang="en-US" sz="2400" dirty="0"/>
              <a:t>Any exemptions/special consents? </a:t>
            </a:r>
            <a:endParaRPr lang="en-US" sz="2400" dirty="0" smtClean="0"/>
          </a:p>
          <a:p>
            <a:pPr marL="342900" indent="-342900">
              <a:buFont typeface="Wingdings" panose="05000000000000000000" pitchFamily="2" charset="2"/>
              <a:buChar char="Ø"/>
            </a:pPr>
            <a:r>
              <a:rPr lang="en-US" sz="2400" dirty="0"/>
              <a:t>Tax treatment </a:t>
            </a:r>
          </a:p>
          <a:p>
            <a:pPr marL="800100" lvl="1" indent="-342900">
              <a:buFont typeface="Wingdings" panose="05000000000000000000" pitchFamily="2" charset="2"/>
              <a:buChar char="ü"/>
            </a:pPr>
            <a:r>
              <a:rPr lang="en-US" sz="2400" dirty="0"/>
              <a:t>Withholding, capital gains/sales tax and stamp duties </a:t>
            </a:r>
          </a:p>
          <a:p>
            <a:pPr marL="800100" lvl="1" indent="-342900">
              <a:buFont typeface="Wingdings" panose="05000000000000000000" pitchFamily="2" charset="2"/>
              <a:buChar char="ü"/>
            </a:pPr>
            <a:r>
              <a:rPr lang="en-US" sz="2400" dirty="0"/>
              <a:t>There are moves in some non-Islamic countries (most notably in the UK) to give </a:t>
            </a:r>
            <a:r>
              <a:rPr lang="en-US" sz="2400" i="1" dirty="0" err="1"/>
              <a:t>Shariah</a:t>
            </a:r>
            <a:r>
              <a:rPr lang="en-US" sz="2400" dirty="0"/>
              <a:t>-compliant structures equivalent tax treatment </a:t>
            </a:r>
          </a:p>
          <a:p>
            <a:pPr marL="1257300" lvl="2" indent="-342900">
              <a:buFont typeface="Wingdings" panose="05000000000000000000" pitchFamily="2" charset="2"/>
              <a:buChar char="v"/>
            </a:pPr>
            <a:r>
              <a:rPr lang="en-US" sz="2400" dirty="0"/>
              <a:t>e.g. the UK has abolished double stamp duties for </a:t>
            </a:r>
            <a:r>
              <a:rPr lang="en-US" sz="2400" i="1" dirty="0" err="1"/>
              <a:t>Shariah</a:t>
            </a:r>
            <a:r>
              <a:rPr lang="en-US" sz="2400" dirty="0"/>
              <a:t>- compliant mortgages and companies can obtain tax breaks for profit payments under </a:t>
            </a:r>
            <a:r>
              <a:rPr lang="en-US" sz="2400" i="1" dirty="0" err="1"/>
              <a:t>Sukuk</a:t>
            </a:r>
            <a:r>
              <a:rPr lang="en-US" sz="2400" i="1" dirty="0"/>
              <a:t> </a:t>
            </a:r>
            <a:r>
              <a:rPr lang="en-US" sz="2400" dirty="0"/>
              <a:t>in the same way as coupon payments under conventional bonds </a:t>
            </a:r>
          </a:p>
          <a:p>
            <a:pPr lvl="1"/>
            <a:endParaRPr lang="en-US" sz="2200" dirty="0"/>
          </a:p>
        </p:txBody>
      </p:sp>
      <p:sp>
        <p:nvSpPr>
          <p:cNvPr id="10" name="TextBox 9"/>
          <p:cNvSpPr txBox="1"/>
          <p:nvPr/>
        </p:nvSpPr>
        <p:spPr>
          <a:xfrm>
            <a:off x="881743" y="152400"/>
            <a:ext cx="7772400" cy="584775"/>
          </a:xfrm>
          <a:prstGeom prst="rect">
            <a:avLst/>
          </a:prstGeom>
          <a:noFill/>
        </p:spPr>
        <p:txBody>
          <a:bodyPr wrap="square" rtlCol="0">
            <a:spAutoFit/>
          </a:bodyPr>
          <a:lstStyle/>
          <a:p>
            <a:r>
              <a:rPr lang="en-US" sz="3200" b="1" dirty="0" smtClean="0">
                <a:latin typeface="Times New Roman" pitchFamily="18" charset="0"/>
                <a:cs typeface="Times New Roman" pitchFamily="18" charset="0"/>
              </a:rPr>
              <a:t>Tax considerations</a:t>
            </a:r>
            <a:endParaRPr lang="en-US" sz="32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17</a:t>
            </a:fld>
            <a:endParaRPr lang="en-US" dirty="0"/>
          </a:p>
        </p:txBody>
      </p:sp>
    </p:spTree>
    <p:extLst>
      <p:ext uri="{BB962C8B-B14F-4D97-AF65-F5344CB8AC3E}">
        <p14:creationId xmlns:p14="http://schemas.microsoft.com/office/powerpoint/2010/main" val="17121931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533400" y="76200"/>
            <a:ext cx="7772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Need for market readiness ...</a:t>
            </a:r>
            <a:endParaRPr lang="en-US" sz="24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18</a:t>
            </a:fld>
            <a:endParaRPr lang="en-US" dirty="0"/>
          </a:p>
        </p:txBody>
      </p:sp>
      <p:pic>
        <p:nvPicPr>
          <p:cNvPr id="2" name="Picture 1"/>
          <p:cNvPicPr>
            <a:picLocks noChangeAspect="1"/>
          </p:cNvPicPr>
          <p:nvPr/>
        </p:nvPicPr>
        <p:blipFill>
          <a:blip r:embed="rId3"/>
          <a:stretch>
            <a:fillRect/>
          </a:stretch>
        </p:blipFill>
        <p:spPr>
          <a:xfrm>
            <a:off x="152399" y="762000"/>
            <a:ext cx="8991601" cy="5959475"/>
          </a:xfrm>
          <a:prstGeom prst="rect">
            <a:avLst/>
          </a:prstGeom>
        </p:spPr>
      </p:pic>
    </p:spTree>
    <p:extLst>
      <p:ext uri="{BB962C8B-B14F-4D97-AF65-F5344CB8AC3E}">
        <p14:creationId xmlns:p14="http://schemas.microsoft.com/office/powerpoint/2010/main" val="14256909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881743" y="152400"/>
            <a:ext cx="7772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Need for industry readiness …</a:t>
            </a:r>
            <a:endParaRPr lang="en-US" sz="24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19</a:t>
            </a:fld>
            <a:endParaRPr lang="en-US" dirty="0"/>
          </a:p>
        </p:txBody>
      </p:sp>
      <p:pic>
        <p:nvPicPr>
          <p:cNvPr id="3" name="Picture 2"/>
          <p:cNvPicPr>
            <a:picLocks noChangeAspect="1"/>
          </p:cNvPicPr>
          <p:nvPr/>
        </p:nvPicPr>
        <p:blipFill>
          <a:blip r:embed="rId3"/>
          <a:stretch>
            <a:fillRect/>
          </a:stretch>
        </p:blipFill>
        <p:spPr>
          <a:xfrm>
            <a:off x="380999" y="614065"/>
            <a:ext cx="8763001" cy="5742285"/>
          </a:xfrm>
          <a:prstGeom prst="rect">
            <a:avLst/>
          </a:prstGeom>
        </p:spPr>
      </p:pic>
    </p:spTree>
    <p:extLst>
      <p:ext uri="{BB962C8B-B14F-4D97-AF65-F5344CB8AC3E}">
        <p14:creationId xmlns:p14="http://schemas.microsoft.com/office/powerpoint/2010/main" val="13181207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304800" y="152400"/>
            <a:ext cx="8458200" cy="6172200"/>
          </a:xfrm>
          <a:solidFill>
            <a:schemeClr val="accent5"/>
          </a:solidFill>
        </p:spPr>
        <p:txBody>
          <a:bodyPr>
            <a:normAutofit fontScale="90000"/>
          </a:bodyPr>
          <a:lstStyle/>
          <a:p>
            <a:pPr algn="l"/>
            <a:r>
              <a:rPr lang="en-US" b="1" dirty="0"/>
              <a:t> </a:t>
            </a:r>
            <a:r>
              <a:rPr lang="en-US" b="1" dirty="0" smtClean="0"/>
              <a:t>                    Agenda</a:t>
            </a:r>
            <a:r>
              <a:rPr lang="en-US" b="1" dirty="0"/>
              <a:t/>
            </a:r>
            <a:br>
              <a:rPr lang="en-US" b="1" dirty="0"/>
            </a:br>
            <a:r>
              <a:rPr lang="en-US" dirty="0" smtClean="0"/>
              <a:t>- Legal considerations</a:t>
            </a:r>
            <a:br>
              <a:rPr lang="en-US" dirty="0" smtClean="0"/>
            </a:br>
            <a:r>
              <a:rPr lang="en-US" dirty="0" smtClean="0"/>
              <a:t>- </a:t>
            </a:r>
            <a:r>
              <a:rPr lang="en-US" i="1" dirty="0" err="1" smtClean="0"/>
              <a:t>Shariah</a:t>
            </a:r>
            <a:r>
              <a:rPr lang="en-US" dirty="0" smtClean="0"/>
              <a:t> considerations</a:t>
            </a:r>
            <a:br>
              <a:rPr lang="en-US" dirty="0" smtClean="0"/>
            </a:br>
            <a:r>
              <a:rPr lang="en-US" dirty="0" smtClean="0"/>
              <a:t>- Policy considerations</a:t>
            </a:r>
            <a:br>
              <a:rPr lang="en-US" dirty="0" smtClean="0"/>
            </a:br>
            <a:r>
              <a:rPr lang="en-US" dirty="0" smtClean="0"/>
              <a:t>- Institutional considerations</a:t>
            </a:r>
            <a:br>
              <a:rPr lang="en-US" dirty="0" smtClean="0"/>
            </a:br>
            <a:r>
              <a:rPr lang="en-US" dirty="0" smtClean="0"/>
              <a:t>- Structuring considerations</a:t>
            </a:r>
            <a:br>
              <a:rPr lang="en-US" dirty="0" smtClean="0"/>
            </a:br>
            <a:r>
              <a:rPr lang="en-US" dirty="0" smtClean="0"/>
              <a:t>- Tax considerations</a:t>
            </a:r>
            <a:br>
              <a:rPr lang="en-US" dirty="0" smtClean="0"/>
            </a:br>
            <a:r>
              <a:rPr lang="en-US" dirty="0" smtClean="0"/>
              <a:t>- Preconditions to market &amp; industry</a:t>
            </a:r>
            <a:br>
              <a:rPr lang="en-US" dirty="0" smtClean="0"/>
            </a:br>
            <a:r>
              <a:rPr lang="en-US" dirty="0" smtClean="0"/>
              <a:t>  readiness</a:t>
            </a:r>
            <a:br>
              <a:rPr lang="en-US" dirty="0" smtClean="0"/>
            </a:br>
            <a:endParaRPr lang="en-US" i="1" dirty="0"/>
          </a:p>
        </p:txBody>
      </p:sp>
    </p:spTree>
    <p:extLst>
      <p:ext uri="{BB962C8B-B14F-4D97-AF65-F5344CB8AC3E}">
        <p14:creationId xmlns:p14="http://schemas.microsoft.com/office/powerpoint/2010/main" val="40973121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7FB11433-F193-45B8-8F02-4403764EAABF}" type="slidenum">
              <a:rPr lang="en-US" smtClean="0"/>
              <a:pPr/>
              <a:t>20</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2804235888"/>
              </p:ext>
            </p:extLst>
          </p:nvPr>
        </p:nvGraphicFramePr>
        <p:xfrm>
          <a:off x="685800" y="609600"/>
          <a:ext cx="8001000" cy="5638800"/>
        </p:xfrm>
        <a:graphic>
          <a:graphicData uri="http://schemas.openxmlformats.org/drawingml/2006/table">
            <a:tbl>
              <a:tblPr firstRow="1" bandRow="1">
                <a:tableStyleId>{5C22544A-7EE6-4342-B048-85BDC9FD1C3A}</a:tableStyleId>
              </a:tblPr>
              <a:tblGrid>
                <a:gridCol w="8001000"/>
              </a:tblGrid>
              <a:tr h="5638800">
                <a:tc>
                  <a:txBody>
                    <a:bodyPr/>
                    <a:lstStyle/>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r>
                        <a:rPr lang="en-US" sz="6000" dirty="0" smtClean="0">
                          <a:solidFill>
                            <a:schemeClr val="tx1"/>
                          </a:solidFill>
                        </a:rPr>
                        <a:t>THANK</a:t>
                      </a:r>
                      <a:r>
                        <a:rPr lang="en-US" sz="6000" baseline="0" dirty="0" smtClean="0">
                          <a:solidFill>
                            <a:schemeClr val="tx1"/>
                          </a:solidFill>
                        </a:rPr>
                        <a:t> YOU</a:t>
                      </a:r>
                      <a:endParaRPr lang="en-US" sz="2400" baseline="0" dirty="0" smtClean="0">
                        <a:solidFill>
                          <a:schemeClr val="tx1"/>
                        </a:solidFill>
                      </a:endParaRPr>
                    </a:p>
                    <a:p>
                      <a:pPr algn="ctr"/>
                      <a:endParaRPr lang="en-US" sz="2400" baseline="0" dirty="0" smtClean="0">
                        <a:solidFill>
                          <a:schemeClr val="tx1"/>
                        </a:solidFill>
                      </a:endParaRPr>
                    </a:p>
                    <a:p>
                      <a:pPr algn="ctr"/>
                      <a:r>
                        <a:rPr lang="en-US" sz="2600" baseline="0" dirty="0" smtClean="0">
                          <a:solidFill>
                            <a:schemeClr val="tx1"/>
                          </a:solidFill>
                        </a:rPr>
                        <a:t>saunganwong@worldbank.org</a:t>
                      </a:r>
                    </a:p>
                  </a:txBody>
                  <a:tcPr>
                    <a:solidFill>
                      <a:schemeClr val="accent5"/>
                    </a:solidFill>
                  </a:tcPr>
                </a:tc>
              </a:tr>
            </a:tbl>
          </a:graphicData>
        </a:graphic>
      </p:graphicFrame>
    </p:spTree>
    <p:extLst>
      <p:ext uri="{BB962C8B-B14F-4D97-AF65-F5344CB8AC3E}">
        <p14:creationId xmlns:p14="http://schemas.microsoft.com/office/powerpoint/2010/main" val="26987539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914400" y="152400"/>
            <a:ext cx="7772400" cy="523220"/>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Legal considerations</a:t>
            </a:r>
            <a:endParaRPr lang="en-US" sz="20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3</a:t>
            </a:fld>
            <a:endParaRPr lang="en-US"/>
          </a:p>
        </p:txBody>
      </p:sp>
      <p:graphicFrame>
        <p:nvGraphicFramePr>
          <p:cNvPr id="2" name="Table 1"/>
          <p:cNvGraphicFramePr>
            <a:graphicFrameLocks noGrp="1"/>
          </p:cNvGraphicFramePr>
          <p:nvPr>
            <p:extLst>
              <p:ext uri="{D42A27DB-BD31-4B8C-83A1-F6EECF244321}">
                <p14:modId xmlns:p14="http://schemas.microsoft.com/office/powerpoint/2010/main" val="4247809993"/>
              </p:ext>
            </p:extLst>
          </p:nvPr>
        </p:nvGraphicFramePr>
        <p:xfrm>
          <a:off x="457200" y="883920"/>
          <a:ext cx="8262257" cy="3108960"/>
        </p:xfrm>
        <a:graphic>
          <a:graphicData uri="http://schemas.openxmlformats.org/drawingml/2006/table">
            <a:tbl>
              <a:tblPr firstRow="1" bandRow="1">
                <a:tableStyleId>{5C22544A-7EE6-4342-B048-85BDC9FD1C3A}</a:tableStyleId>
              </a:tblPr>
              <a:tblGrid>
                <a:gridCol w="8262257"/>
              </a:tblGrid>
              <a:tr h="2849880">
                <a:tc>
                  <a:txBody>
                    <a:bodyPr/>
                    <a:lstStyle/>
                    <a:p>
                      <a:pPr marL="285750" indent="-285750">
                        <a:buFont typeface="Wingdings" panose="05000000000000000000" pitchFamily="2" charset="2"/>
                        <a:buChar char="Ø"/>
                      </a:pPr>
                      <a:r>
                        <a:rPr lang="en-US" sz="2400" dirty="0" smtClean="0"/>
                        <a:t>Risks of uncertainty</a:t>
                      </a:r>
                      <a:r>
                        <a:rPr lang="en-US" sz="2400" baseline="0" dirty="0" smtClean="0"/>
                        <a:t> in enforcement of </a:t>
                      </a:r>
                      <a:r>
                        <a:rPr lang="en-US" sz="2400" i="1" baseline="0" dirty="0" err="1" smtClean="0"/>
                        <a:t>Sukuk</a:t>
                      </a:r>
                      <a:r>
                        <a:rPr lang="en-US" sz="2400" baseline="0" dirty="0" smtClean="0"/>
                        <a:t> agreements </a:t>
                      </a:r>
                    </a:p>
                    <a:p>
                      <a:pPr marL="342900" indent="-342900">
                        <a:buFont typeface="Wingdings" panose="05000000000000000000" pitchFamily="2" charset="2"/>
                        <a:buChar char="ü"/>
                      </a:pPr>
                      <a:r>
                        <a:rPr lang="en-US" sz="2200" baseline="0" dirty="0" smtClean="0"/>
                        <a:t>Example in </a:t>
                      </a:r>
                      <a:r>
                        <a:rPr lang="en-US" sz="2200" dirty="0" smtClean="0"/>
                        <a:t>UK</a:t>
                      </a:r>
                      <a:r>
                        <a:rPr lang="en-US" sz="2200" baseline="0" dirty="0" smtClean="0"/>
                        <a:t> court decision of </a:t>
                      </a:r>
                      <a:r>
                        <a:rPr lang="en-US" sz="2200" baseline="0" dirty="0" err="1" smtClean="0"/>
                        <a:t>Beximco</a:t>
                      </a:r>
                      <a:r>
                        <a:rPr lang="en-US" sz="2200" baseline="0" dirty="0" smtClean="0"/>
                        <a:t>  ruled that clause in </a:t>
                      </a:r>
                      <a:r>
                        <a:rPr lang="en-US" sz="2200" i="1" baseline="0" dirty="0" err="1" smtClean="0"/>
                        <a:t>Sukuk</a:t>
                      </a:r>
                      <a:r>
                        <a:rPr lang="en-US" sz="2200" baseline="0" dirty="0" smtClean="0"/>
                        <a:t> documentation providing for the governing law in </a:t>
                      </a:r>
                      <a:r>
                        <a:rPr lang="en-US" sz="2200" i="1" baseline="0" dirty="0" err="1" smtClean="0"/>
                        <a:t>Murahaba</a:t>
                      </a:r>
                      <a:r>
                        <a:rPr lang="en-US" sz="2200" baseline="0" dirty="0" err="1" smtClean="0"/>
                        <a:t>h</a:t>
                      </a:r>
                      <a:r>
                        <a:rPr lang="en-US" sz="2200" baseline="0" dirty="0" smtClean="0"/>
                        <a:t> agreements to be </a:t>
                      </a:r>
                      <a:r>
                        <a:rPr lang="en-US" sz="2200" i="1" baseline="0" dirty="0" err="1" smtClean="0"/>
                        <a:t>Shariah</a:t>
                      </a:r>
                      <a:r>
                        <a:rPr lang="en-US" sz="2200" i="1" baseline="0" dirty="0" smtClean="0"/>
                        <a:t> </a:t>
                      </a:r>
                      <a:r>
                        <a:rPr lang="en-US" sz="2200" baseline="0" dirty="0" smtClean="0"/>
                        <a:t>is not binding as the governing law is UK law</a:t>
                      </a:r>
                    </a:p>
                    <a:p>
                      <a:pPr marL="342900" indent="-342900">
                        <a:buFont typeface="Wingdings" panose="05000000000000000000" pitchFamily="2" charset="2"/>
                        <a:buChar char="ü"/>
                      </a:pPr>
                      <a:r>
                        <a:rPr lang="en-US" sz="2200" baseline="0" dirty="0" smtClean="0"/>
                        <a:t>This is because England is a party to Rome Convention which provides for the choice of law of a country but not the choice of law of a non-national system of law, such as </a:t>
                      </a:r>
                      <a:r>
                        <a:rPr lang="en-US" sz="2200" i="1" baseline="0" dirty="0" err="1" smtClean="0"/>
                        <a:t>Shariah</a:t>
                      </a:r>
                      <a:r>
                        <a:rPr lang="en-US" sz="2200" baseline="0" dirty="0" smtClean="0"/>
                        <a:t> law</a:t>
                      </a:r>
                      <a:endParaRPr lang="en-US" sz="2200" dirty="0" smtClean="0"/>
                    </a:p>
                    <a:p>
                      <a:pPr marL="342900" indent="-342900">
                        <a:buFont typeface="Wingdings" panose="05000000000000000000" pitchFamily="2" charset="2"/>
                        <a:buChar char="ü"/>
                      </a:pPr>
                      <a:endParaRPr lang="en-US" sz="2000" dirty="0"/>
                    </a:p>
                  </a:txBody>
                  <a:tcPr>
                    <a:solidFill>
                      <a:schemeClr val="accent5">
                        <a:lumMod val="75000"/>
                      </a:schemeClr>
                    </a:solidFill>
                  </a:tcPr>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318072014"/>
              </p:ext>
            </p:extLst>
          </p:nvPr>
        </p:nvGraphicFramePr>
        <p:xfrm>
          <a:off x="457200" y="3733800"/>
          <a:ext cx="8229600" cy="2438400"/>
        </p:xfrm>
        <a:graphic>
          <a:graphicData uri="http://schemas.openxmlformats.org/drawingml/2006/table">
            <a:tbl>
              <a:tblPr firstRow="1" bandRow="1">
                <a:tableStyleId>{5C22544A-7EE6-4342-B048-85BDC9FD1C3A}</a:tableStyleId>
              </a:tblPr>
              <a:tblGrid>
                <a:gridCol w="8229600"/>
              </a:tblGrid>
              <a:tr h="2438400">
                <a:tc>
                  <a:txBody>
                    <a:bodyPr/>
                    <a:lstStyle/>
                    <a:p>
                      <a:pPr marL="285750" indent="-285750">
                        <a:buFont typeface="Wingdings" panose="05000000000000000000" pitchFamily="2" charset="2"/>
                        <a:buChar char="Ø"/>
                      </a:pPr>
                      <a:r>
                        <a:rPr lang="en-US" sz="2000" i="1" dirty="0" err="1" smtClean="0"/>
                        <a:t>Tamweel</a:t>
                      </a:r>
                      <a:r>
                        <a:rPr lang="en-US" sz="2000" i="1" baseline="0" dirty="0" smtClean="0"/>
                        <a:t> PJSC </a:t>
                      </a:r>
                      <a:r>
                        <a:rPr lang="en-US" sz="2000" baseline="0" dirty="0" smtClean="0"/>
                        <a:t>case where ‘asset-based” and “asset-backed” </a:t>
                      </a:r>
                      <a:r>
                        <a:rPr lang="en-US" sz="2000" i="1" baseline="0" dirty="0" err="1" smtClean="0"/>
                        <a:t>Sukuk</a:t>
                      </a:r>
                      <a:r>
                        <a:rPr lang="en-US" sz="2000" baseline="0" dirty="0" smtClean="0"/>
                        <a:t> were issued</a:t>
                      </a:r>
                    </a:p>
                    <a:p>
                      <a:pPr marL="285750" indent="-285750">
                        <a:buFont typeface="Wingdings" panose="05000000000000000000" pitchFamily="2" charset="2"/>
                        <a:buChar char="Ø"/>
                      </a:pPr>
                      <a:r>
                        <a:rPr lang="en-US" sz="2000" baseline="0" dirty="0" smtClean="0"/>
                        <a:t>For asset-backed </a:t>
                      </a:r>
                      <a:r>
                        <a:rPr lang="en-US" sz="2000" i="1" baseline="0" dirty="0" err="1" smtClean="0"/>
                        <a:t>Sukuk</a:t>
                      </a:r>
                      <a:r>
                        <a:rPr lang="en-US" sz="2000" baseline="0" dirty="0" smtClean="0"/>
                        <a:t>, freehold titles to properties were transferred to </a:t>
                      </a:r>
                      <a:r>
                        <a:rPr lang="en-US" sz="2000" i="1" baseline="0" dirty="0" err="1" smtClean="0"/>
                        <a:t>Sukuk</a:t>
                      </a:r>
                      <a:r>
                        <a:rPr lang="en-US" sz="2000" baseline="0" dirty="0" smtClean="0"/>
                        <a:t> holders along with </a:t>
                      </a:r>
                      <a:r>
                        <a:rPr lang="en-US" sz="2000" i="1" baseline="0" dirty="0" err="1" smtClean="0"/>
                        <a:t>ijarah</a:t>
                      </a:r>
                      <a:r>
                        <a:rPr lang="en-US" sz="2000" baseline="0" dirty="0" smtClean="0"/>
                        <a:t> cash flows with legal title vesting in names of investors</a:t>
                      </a:r>
                    </a:p>
                    <a:p>
                      <a:pPr marL="285750" indent="-285750">
                        <a:buFont typeface="Wingdings" panose="05000000000000000000" pitchFamily="2" charset="2"/>
                        <a:buChar char="Ø"/>
                      </a:pPr>
                      <a:r>
                        <a:rPr lang="en-US" sz="2000" baseline="0" dirty="0" smtClean="0"/>
                        <a:t>Upon insolvency of </a:t>
                      </a:r>
                      <a:r>
                        <a:rPr lang="en-US" sz="2000" baseline="0" dirty="0" err="1" smtClean="0"/>
                        <a:t>Tamweek</a:t>
                      </a:r>
                      <a:r>
                        <a:rPr lang="en-US" sz="2000" baseline="0" dirty="0" smtClean="0"/>
                        <a:t>, only holders of these</a:t>
                      </a:r>
                      <a:r>
                        <a:rPr lang="en-US" sz="2000" i="1" baseline="0" dirty="0" smtClean="0"/>
                        <a:t> </a:t>
                      </a:r>
                      <a:r>
                        <a:rPr lang="en-US" sz="2000" i="1" baseline="0" dirty="0" err="1" smtClean="0"/>
                        <a:t>Sukuk</a:t>
                      </a:r>
                      <a:r>
                        <a:rPr lang="en-US" sz="2000" i="1" baseline="0" dirty="0" smtClean="0"/>
                        <a:t> </a:t>
                      </a:r>
                      <a:r>
                        <a:rPr lang="en-US" sz="2000" baseline="0" dirty="0" smtClean="0"/>
                        <a:t>continue to receive payment as compared</a:t>
                      </a:r>
                      <a:endParaRPr lang="en-US" sz="2000" dirty="0"/>
                    </a:p>
                  </a:txBody>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852579630"/>
              </p:ext>
            </p:extLst>
          </p:nvPr>
        </p:nvGraphicFramePr>
        <p:xfrm>
          <a:off x="457200" y="6172200"/>
          <a:ext cx="8305800" cy="640080"/>
        </p:xfrm>
        <a:graphic>
          <a:graphicData uri="http://schemas.openxmlformats.org/drawingml/2006/table">
            <a:tbl>
              <a:tblPr firstRow="1" bandRow="1">
                <a:tableStyleId>{5C22544A-7EE6-4342-B048-85BDC9FD1C3A}</a:tableStyleId>
              </a:tblPr>
              <a:tblGrid>
                <a:gridCol w="8305800"/>
              </a:tblGrid>
              <a:tr h="523240">
                <a:tc>
                  <a:txBody>
                    <a:bodyPr/>
                    <a:lstStyle/>
                    <a:p>
                      <a:r>
                        <a:rPr lang="en-US" dirty="0" smtClean="0"/>
                        <a:t>PARTIES</a:t>
                      </a:r>
                      <a:r>
                        <a:rPr lang="en-US" baseline="0" dirty="0" smtClean="0"/>
                        <a:t> WHO WISH TO APPLY SHARIAH LAW TO CONTRACTS MUST CHOOSE A JURISDICTION THAT WILL APPLY SUCH LAW</a:t>
                      </a:r>
                      <a:endParaRPr lang="en-US" dirty="0"/>
                    </a:p>
                  </a:txBody>
                  <a:tcPr>
                    <a:solidFill>
                      <a:srgbClr val="92D050"/>
                    </a:solidFill>
                  </a:tcPr>
                </a:tc>
              </a:tr>
            </a:tbl>
          </a:graphicData>
        </a:graphic>
      </p:graphicFrame>
    </p:spTree>
    <p:extLst>
      <p:ext uri="{BB962C8B-B14F-4D97-AF65-F5344CB8AC3E}">
        <p14:creationId xmlns:p14="http://schemas.microsoft.com/office/powerpoint/2010/main" val="25447867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914400" y="152400"/>
            <a:ext cx="7772400" cy="954107"/>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Legal </a:t>
            </a:r>
            <a:r>
              <a:rPr lang="en-US" sz="2800" b="1" dirty="0">
                <a:latin typeface="Times New Roman" pitchFamily="18" charset="0"/>
                <a:cs typeface="Times New Roman" pitchFamily="18" charset="0"/>
              </a:rPr>
              <a:t>considerations </a:t>
            </a:r>
            <a:r>
              <a:rPr lang="en-US" sz="2000" b="1" dirty="0">
                <a:latin typeface="Times New Roman" pitchFamily="18" charset="0"/>
                <a:cs typeface="Times New Roman" pitchFamily="18" charset="0"/>
              </a:rPr>
              <a:t>contd.</a:t>
            </a:r>
          </a:p>
          <a:p>
            <a:r>
              <a:rPr lang="en-US" sz="2800" b="1" dirty="0" smtClean="0">
                <a:latin typeface="Times New Roman" pitchFamily="18" charset="0"/>
                <a:cs typeface="Times New Roman" pitchFamily="18" charset="0"/>
              </a:rPr>
              <a:t> </a:t>
            </a:r>
            <a:endParaRPr lang="en-US" sz="20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4</a:t>
            </a:fld>
            <a:endParaRPr lang="en-US"/>
          </a:p>
        </p:txBody>
      </p:sp>
      <p:graphicFrame>
        <p:nvGraphicFramePr>
          <p:cNvPr id="2" name="Table 1"/>
          <p:cNvGraphicFramePr>
            <a:graphicFrameLocks noGrp="1"/>
          </p:cNvGraphicFramePr>
          <p:nvPr>
            <p:extLst/>
          </p:nvPr>
        </p:nvGraphicFramePr>
        <p:xfrm>
          <a:off x="457200" y="883920"/>
          <a:ext cx="8262257" cy="5638800"/>
        </p:xfrm>
        <a:graphic>
          <a:graphicData uri="http://schemas.openxmlformats.org/drawingml/2006/table">
            <a:tbl>
              <a:tblPr firstRow="1" bandRow="1">
                <a:tableStyleId>{5C22544A-7EE6-4342-B048-85BDC9FD1C3A}</a:tableStyleId>
              </a:tblPr>
              <a:tblGrid>
                <a:gridCol w="8262257"/>
              </a:tblGrid>
              <a:tr h="4953000">
                <a:tc>
                  <a:txBody>
                    <a:bodyPr/>
                    <a:lstStyle/>
                    <a:p>
                      <a:pPr marL="285750" indent="-285750">
                        <a:buFont typeface="Wingdings" panose="05000000000000000000" pitchFamily="2" charset="2"/>
                        <a:buChar char="Ø"/>
                      </a:pPr>
                      <a:r>
                        <a:rPr lang="en-US" sz="2600" dirty="0" smtClean="0"/>
                        <a:t>Most</a:t>
                      </a:r>
                      <a:r>
                        <a:rPr lang="en-US" sz="2600" baseline="0" dirty="0" smtClean="0"/>
                        <a:t> </a:t>
                      </a:r>
                      <a:r>
                        <a:rPr lang="en-US" sz="2600" i="1" baseline="0" dirty="0" err="1" smtClean="0"/>
                        <a:t>Sukuk</a:t>
                      </a:r>
                      <a:r>
                        <a:rPr lang="en-US" sz="2600" baseline="0" dirty="0" smtClean="0"/>
                        <a:t> transactions issued to date while deemed to be </a:t>
                      </a:r>
                      <a:r>
                        <a:rPr lang="en-US" sz="2600" i="1" baseline="0" dirty="0" err="1" smtClean="0"/>
                        <a:t>Shariah</a:t>
                      </a:r>
                      <a:r>
                        <a:rPr lang="en-US" sz="2600" baseline="0" dirty="0" smtClean="0"/>
                        <a:t>-compliant are more similar to conventional unsecured bond </a:t>
                      </a:r>
                    </a:p>
                    <a:p>
                      <a:pPr marL="285750" indent="-285750">
                        <a:buFont typeface="Wingdings" panose="05000000000000000000" pitchFamily="2" charset="2"/>
                        <a:buChar char="Ø"/>
                      </a:pPr>
                      <a:r>
                        <a:rPr lang="en-US" sz="2600" baseline="0" dirty="0" smtClean="0"/>
                        <a:t>Risks that </a:t>
                      </a:r>
                      <a:r>
                        <a:rPr lang="en-US" sz="2600" i="1" baseline="0" dirty="0" err="1" smtClean="0"/>
                        <a:t>Sukuk</a:t>
                      </a:r>
                      <a:r>
                        <a:rPr lang="en-US" sz="2600" baseline="0" dirty="0" smtClean="0"/>
                        <a:t> that do not conform to AAOIFI criteria can undermine </a:t>
                      </a:r>
                      <a:r>
                        <a:rPr lang="en-US" sz="2600" baseline="0" dirty="0" err="1" smtClean="0"/>
                        <a:t>Sukuk</a:t>
                      </a:r>
                      <a:r>
                        <a:rPr lang="en-US" sz="2600" baseline="0" dirty="0" smtClean="0"/>
                        <a:t> holders’ interests in event of default</a:t>
                      </a:r>
                    </a:p>
                    <a:p>
                      <a:pPr marL="285750" indent="-285750">
                        <a:buFont typeface="Wingdings" panose="05000000000000000000" pitchFamily="2" charset="2"/>
                        <a:buChar char="Ø"/>
                      </a:pPr>
                      <a:r>
                        <a:rPr lang="en-US" sz="2600" baseline="0" dirty="0" smtClean="0"/>
                        <a:t>Example of </a:t>
                      </a:r>
                      <a:r>
                        <a:rPr lang="en-US" sz="2600" i="1" baseline="0" dirty="0" smtClean="0"/>
                        <a:t>East Cameron Partners </a:t>
                      </a:r>
                      <a:r>
                        <a:rPr lang="en-US" sz="2600" baseline="0" dirty="0" smtClean="0"/>
                        <a:t>(ECP) </a:t>
                      </a:r>
                      <a:r>
                        <a:rPr lang="en-US" sz="2600" i="1" baseline="0" dirty="0" err="1" smtClean="0"/>
                        <a:t>Sukuk</a:t>
                      </a:r>
                      <a:r>
                        <a:rPr lang="en-US" sz="2600" baseline="0" dirty="0" smtClean="0"/>
                        <a:t> default where </a:t>
                      </a:r>
                      <a:r>
                        <a:rPr lang="en-US" sz="2600" i="1" baseline="0" dirty="0" err="1" smtClean="0"/>
                        <a:t>Sukuk</a:t>
                      </a:r>
                      <a:r>
                        <a:rPr lang="en-US" sz="2600" baseline="0" dirty="0" smtClean="0"/>
                        <a:t> holders argue in the court that they own a portion of the ECP’s oil assets. ECP argued that there was no real transfer of ownership of royalties into the Special Purpose Vehicle. US Bankruptcy court  upheld terms of </a:t>
                      </a:r>
                      <a:r>
                        <a:rPr lang="en-US" sz="2600" i="1" baseline="0" dirty="0" err="1" smtClean="0"/>
                        <a:t>Sukuk</a:t>
                      </a:r>
                      <a:r>
                        <a:rPr lang="en-US" sz="2600" i="1" baseline="0" dirty="0" smtClean="0"/>
                        <a:t> </a:t>
                      </a:r>
                      <a:r>
                        <a:rPr lang="en-US" sz="2600" baseline="0" dirty="0" smtClean="0"/>
                        <a:t>based on investors’ reliance on characterization of “transfer of royalty interests”</a:t>
                      </a:r>
                    </a:p>
                    <a:p>
                      <a:pPr marL="0" indent="0">
                        <a:buFont typeface="Wingdings" panose="05000000000000000000" pitchFamily="2" charset="2"/>
                        <a:buNone/>
                      </a:pPr>
                      <a:endParaRPr lang="en-US" sz="2600" dirty="0"/>
                    </a:p>
                  </a:txBody>
                  <a:tcPr>
                    <a:solidFill>
                      <a:schemeClr val="accent5">
                        <a:lumMod val="75000"/>
                      </a:schemeClr>
                    </a:solidFill>
                  </a:tcPr>
                </a:tc>
              </a:tr>
            </a:tbl>
          </a:graphicData>
        </a:graphic>
      </p:graphicFrame>
    </p:spTree>
    <p:extLst>
      <p:ext uri="{BB962C8B-B14F-4D97-AF65-F5344CB8AC3E}">
        <p14:creationId xmlns:p14="http://schemas.microsoft.com/office/powerpoint/2010/main" val="41045460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914400"/>
            <a:ext cx="8229600" cy="2400657"/>
          </a:xfrm>
          <a:prstGeom prst="rect">
            <a:avLst/>
          </a:prstGeom>
          <a:solidFill>
            <a:schemeClr val="accent5"/>
          </a:solidFill>
        </p:spPr>
        <p:txBody>
          <a:bodyPr wrap="square" rtlCol="0">
            <a:spAutoFit/>
          </a:bodyPr>
          <a:lstStyle/>
          <a:p>
            <a:pPr marL="800100" lvl="1" indent="-342900">
              <a:buFont typeface="Wingdings" panose="05000000000000000000" pitchFamily="2" charset="2"/>
              <a:buChar char="Ø"/>
            </a:pPr>
            <a:r>
              <a:rPr lang="en-US" sz="2200" dirty="0" smtClean="0"/>
              <a:t>AAOIFI recommendations for </a:t>
            </a:r>
            <a:r>
              <a:rPr lang="en-US" sz="2200" i="1" dirty="0" err="1" smtClean="0"/>
              <a:t>Sukuk</a:t>
            </a:r>
            <a:r>
              <a:rPr lang="en-US" sz="2200" dirty="0" smtClean="0"/>
              <a:t> may not be easy to put into effect due to legal restrictions that may be imposed in some jurisdictions</a:t>
            </a:r>
          </a:p>
          <a:p>
            <a:pPr marL="800100" lvl="1" indent="-342900">
              <a:buFont typeface="Wingdings" panose="05000000000000000000" pitchFamily="2" charset="2"/>
              <a:buChar char="Ø"/>
            </a:pPr>
            <a:r>
              <a:rPr lang="en-US" sz="2400" dirty="0"/>
              <a:t>S</a:t>
            </a:r>
            <a:r>
              <a:rPr lang="en-US" sz="2400" dirty="0" smtClean="0"/>
              <a:t>ome </a:t>
            </a:r>
            <a:r>
              <a:rPr lang="en-US" sz="2400" dirty="0"/>
              <a:t>investors may not wish to undertake true asset risk with ownership </a:t>
            </a:r>
            <a:r>
              <a:rPr lang="en-US" dirty="0"/>
              <a:t>transfer if AAOIFI criteria are met for </a:t>
            </a:r>
            <a:r>
              <a:rPr lang="en-US" i="1" dirty="0" err="1"/>
              <a:t>Sukuk</a:t>
            </a:r>
            <a:r>
              <a:rPr lang="en-US" dirty="0"/>
              <a:t> structures</a:t>
            </a:r>
          </a:p>
          <a:p>
            <a:pPr marL="800100" lvl="1" indent="-342900">
              <a:buFont typeface="Wingdings" panose="05000000000000000000" pitchFamily="2" charset="2"/>
              <a:buChar char="Ø"/>
            </a:pPr>
            <a:endParaRPr lang="en-US" dirty="0" smtClean="0"/>
          </a:p>
          <a:p>
            <a:endParaRPr lang="en-US" dirty="0"/>
          </a:p>
        </p:txBody>
      </p:sp>
      <p:sp>
        <p:nvSpPr>
          <p:cNvPr id="10" name="TextBox 9"/>
          <p:cNvSpPr txBox="1"/>
          <p:nvPr/>
        </p:nvSpPr>
        <p:spPr>
          <a:xfrm>
            <a:off x="914400" y="152400"/>
            <a:ext cx="7772400" cy="523220"/>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Legal considerations </a:t>
            </a:r>
            <a:r>
              <a:rPr lang="en-US" sz="2000" b="1" dirty="0" smtClean="0">
                <a:latin typeface="Times New Roman" pitchFamily="18" charset="0"/>
                <a:cs typeface="Times New Roman" pitchFamily="18" charset="0"/>
              </a:rPr>
              <a:t>contd</a:t>
            </a:r>
            <a:r>
              <a:rPr lang="en-US" sz="2800" b="1" dirty="0" smtClean="0">
                <a:latin typeface="Times New Roman" pitchFamily="18" charset="0"/>
                <a:cs typeface="Times New Roman" pitchFamily="18" charset="0"/>
              </a:rPr>
              <a:t>.</a:t>
            </a:r>
            <a:endParaRPr lang="en-US" sz="28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5</a:t>
            </a:fld>
            <a:endParaRPr lang="en-US"/>
          </a:p>
        </p:txBody>
      </p:sp>
      <p:graphicFrame>
        <p:nvGraphicFramePr>
          <p:cNvPr id="2" name="Table 1"/>
          <p:cNvGraphicFramePr>
            <a:graphicFrameLocks noGrp="1"/>
          </p:cNvGraphicFramePr>
          <p:nvPr>
            <p:extLst>
              <p:ext uri="{D42A27DB-BD31-4B8C-83A1-F6EECF244321}">
                <p14:modId xmlns:p14="http://schemas.microsoft.com/office/powerpoint/2010/main" val="3927594333"/>
              </p:ext>
            </p:extLst>
          </p:nvPr>
        </p:nvGraphicFramePr>
        <p:xfrm>
          <a:off x="457200" y="2299395"/>
          <a:ext cx="8229600" cy="4101406"/>
        </p:xfrm>
        <a:graphic>
          <a:graphicData uri="http://schemas.openxmlformats.org/drawingml/2006/table">
            <a:tbl>
              <a:tblPr firstRow="1" bandRow="1">
                <a:tableStyleId>{5C22544A-7EE6-4342-B048-85BDC9FD1C3A}</a:tableStyleId>
              </a:tblPr>
              <a:tblGrid>
                <a:gridCol w="8229600"/>
              </a:tblGrid>
              <a:tr h="4101406">
                <a:tc>
                  <a:txBody>
                    <a:bodyPr/>
                    <a:lstStyle/>
                    <a:p>
                      <a:pPr marL="457200" lvl="1" indent="0">
                        <a:buFont typeface="Wingdings" panose="05000000000000000000" pitchFamily="2" charset="2"/>
                        <a:buNone/>
                      </a:pPr>
                      <a:r>
                        <a:rPr lang="en-US" sz="2200" baseline="0" dirty="0" smtClean="0"/>
                        <a:t>E.g. Restrictions governing the transfer of state assets to third parties in Indonesia –</a:t>
                      </a:r>
                    </a:p>
                    <a:p>
                      <a:pPr marL="742950" lvl="1" indent="-285750">
                        <a:buFont typeface="Wingdings" panose="05000000000000000000" pitchFamily="2" charset="2"/>
                        <a:buChar char="Ø"/>
                      </a:pPr>
                      <a:r>
                        <a:rPr lang="en-US" sz="2200" baseline="0" dirty="0" smtClean="0"/>
                        <a:t>State assets for government operational activities cannot be transferred to third parties and certain state assets may not be transferred to third parties without the prior approval of the Indonesian Legislature and sale of state assets may only be done through public auction</a:t>
                      </a:r>
                    </a:p>
                    <a:p>
                      <a:pPr marL="742950" lvl="1" indent="-285750">
                        <a:buFont typeface="Wingdings" panose="05000000000000000000" pitchFamily="2" charset="2"/>
                        <a:buChar char="Ø"/>
                      </a:pPr>
                      <a:r>
                        <a:rPr lang="en-US" sz="2200" baseline="0" dirty="0" smtClean="0"/>
                        <a:t>No concept of beneficiary ownership </a:t>
                      </a:r>
                    </a:p>
                    <a:p>
                      <a:pPr marL="742950" lvl="1" indent="-285750">
                        <a:buFont typeface="Wingdings" panose="05000000000000000000" pitchFamily="2" charset="2"/>
                        <a:buChar char="Ø"/>
                      </a:pPr>
                      <a:r>
                        <a:rPr lang="en-US" sz="2200" baseline="0" dirty="0" smtClean="0"/>
                        <a:t>Indonesia introduced the State </a:t>
                      </a:r>
                      <a:r>
                        <a:rPr lang="en-US" sz="2200" i="1" baseline="0" dirty="0" err="1" smtClean="0"/>
                        <a:t>Sukuk</a:t>
                      </a:r>
                      <a:r>
                        <a:rPr lang="en-US" sz="2200" baseline="0" dirty="0" smtClean="0"/>
                        <a:t> Law which allows for the transfer of rights attached to certain assets without having to transfer the legal title of the assets.</a:t>
                      </a:r>
                      <a:endParaRPr lang="en-US" sz="2200" dirty="0"/>
                    </a:p>
                  </a:txBody>
                  <a:tcPr/>
                </a:tc>
              </a:tr>
            </a:tbl>
          </a:graphicData>
        </a:graphic>
      </p:graphicFrame>
    </p:spTree>
    <p:extLst>
      <p:ext uri="{BB962C8B-B14F-4D97-AF65-F5344CB8AC3E}">
        <p14:creationId xmlns:p14="http://schemas.microsoft.com/office/powerpoint/2010/main" val="40637335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33400" y="939683"/>
            <a:ext cx="8229600" cy="5940088"/>
          </a:xfrm>
          <a:prstGeom prst="rect">
            <a:avLst/>
          </a:prstGeom>
          <a:solidFill>
            <a:schemeClr val="accent5"/>
          </a:solidFill>
        </p:spPr>
        <p:txBody>
          <a:bodyPr wrap="square" rtlCol="0">
            <a:spAutoFit/>
          </a:bodyPr>
          <a:lstStyle/>
          <a:p>
            <a:pPr marL="342900" indent="-342900">
              <a:buFont typeface="Wingdings" panose="05000000000000000000" pitchFamily="2" charset="2"/>
              <a:buChar char="Ø"/>
            </a:pPr>
            <a:r>
              <a:rPr lang="en-US" sz="2200" dirty="0" smtClean="0"/>
              <a:t>Company laws </a:t>
            </a:r>
          </a:p>
          <a:p>
            <a:pPr marL="800100" lvl="1" indent="-342900">
              <a:buFont typeface="Wingdings" panose="05000000000000000000" pitchFamily="2" charset="2"/>
              <a:buChar char="ü"/>
            </a:pPr>
            <a:r>
              <a:rPr lang="en-US" sz="2200" dirty="0" smtClean="0"/>
              <a:t>Usually provide definitions of shares, stock and bonds and some regulate offerings of shares and bonds</a:t>
            </a:r>
            <a:endParaRPr lang="en-US" sz="2200" dirty="0"/>
          </a:p>
          <a:p>
            <a:pPr marL="342900" indent="-342900">
              <a:buFont typeface="Wingdings" panose="05000000000000000000" pitchFamily="2" charset="2"/>
              <a:buChar char="Ø"/>
            </a:pPr>
            <a:r>
              <a:rPr lang="en-US" sz="2200" dirty="0" smtClean="0"/>
              <a:t>Securities laws </a:t>
            </a:r>
          </a:p>
          <a:p>
            <a:pPr marL="800100" lvl="1" indent="-342900">
              <a:buFont typeface="Wingdings" panose="05000000000000000000" pitchFamily="2" charset="2"/>
              <a:buChar char="ü"/>
            </a:pPr>
            <a:r>
              <a:rPr lang="en-US" sz="2200" dirty="0" smtClean="0"/>
              <a:t>How does the law treat </a:t>
            </a:r>
            <a:r>
              <a:rPr lang="en-US" sz="2200" i="1" dirty="0" err="1" smtClean="0"/>
              <a:t>Sukuk</a:t>
            </a:r>
            <a:r>
              <a:rPr lang="en-US" sz="2200" dirty="0" smtClean="0"/>
              <a:t> product? Is it a security, bond or collective investment scheme? </a:t>
            </a:r>
            <a:endParaRPr lang="en-US" sz="2200" dirty="0"/>
          </a:p>
          <a:p>
            <a:pPr marL="342900" indent="-342900">
              <a:buFont typeface="Wingdings" panose="05000000000000000000" pitchFamily="2" charset="2"/>
              <a:buChar char="Ø"/>
            </a:pPr>
            <a:r>
              <a:rPr lang="en-US" sz="2200" dirty="0" smtClean="0"/>
              <a:t>Registration </a:t>
            </a:r>
            <a:r>
              <a:rPr lang="en-US" sz="2200" dirty="0"/>
              <a:t>and filing </a:t>
            </a:r>
            <a:endParaRPr lang="en-US" sz="2200" dirty="0" smtClean="0"/>
          </a:p>
          <a:p>
            <a:pPr marL="800100" lvl="1" indent="-342900">
              <a:buFont typeface="Wingdings" panose="05000000000000000000" pitchFamily="2" charset="2"/>
              <a:buChar char="ü"/>
            </a:pPr>
            <a:r>
              <a:rPr lang="en-US" sz="2200" dirty="0" smtClean="0"/>
              <a:t>Is there a distinction between public offering and private placement or concept of exempt market for purposes of compliance with registration and filing?</a:t>
            </a:r>
          </a:p>
          <a:p>
            <a:pPr marL="342900" indent="-342900">
              <a:buFont typeface="Wingdings" panose="05000000000000000000" pitchFamily="2" charset="2"/>
              <a:buChar char="Ø"/>
            </a:pPr>
            <a:r>
              <a:rPr lang="en-US" sz="2200" dirty="0"/>
              <a:t>Other considerations: civil and commercial </a:t>
            </a:r>
            <a:r>
              <a:rPr lang="en-US" sz="2200" dirty="0" smtClean="0"/>
              <a:t>laws</a:t>
            </a:r>
          </a:p>
          <a:p>
            <a:pPr marL="342900" indent="-342900">
              <a:buFont typeface="Wingdings" panose="05000000000000000000" pitchFamily="2" charset="2"/>
              <a:buChar char="Ø"/>
            </a:pPr>
            <a:r>
              <a:rPr lang="en-US" sz="2200" dirty="0" smtClean="0"/>
              <a:t>Legal </a:t>
            </a:r>
            <a:r>
              <a:rPr lang="en-US" sz="2200" dirty="0"/>
              <a:t>and Regulatory Treatment </a:t>
            </a:r>
            <a:endParaRPr lang="en-US" sz="2200" b="1" dirty="0" smtClean="0"/>
          </a:p>
          <a:p>
            <a:pPr marL="800100" lvl="1" indent="-342900">
              <a:buFont typeface="Wingdings" panose="05000000000000000000" pitchFamily="2" charset="2"/>
              <a:buChar char="ü"/>
            </a:pPr>
            <a:r>
              <a:rPr lang="en-US" sz="2200" dirty="0" smtClean="0"/>
              <a:t>Status </a:t>
            </a:r>
            <a:r>
              <a:rPr lang="en-US" sz="2200" dirty="0"/>
              <a:t>of new</a:t>
            </a:r>
            <a:r>
              <a:rPr lang="en-US" sz="2200" i="1" dirty="0"/>
              <a:t> </a:t>
            </a:r>
            <a:r>
              <a:rPr lang="en-US" sz="2200" i="1" dirty="0" err="1"/>
              <a:t>Sukuk</a:t>
            </a:r>
            <a:r>
              <a:rPr lang="en-US" sz="2200" i="1" dirty="0"/>
              <a:t> </a:t>
            </a:r>
            <a:r>
              <a:rPr lang="en-US" sz="2200" dirty="0"/>
              <a:t>law? </a:t>
            </a:r>
            <a:endParaRPr lang="en-US" sz="2200" dirty="0" smtClean="0"/>
          </a:p>
          <a:p>
            <a:pPr marL="800100" lvl="1" indent="-342900">
              <a:buFont typeface="Wingdings" panose="05000000000000000000" pitchFamily="2" charset="2"/>
              <a:buChar char="ü"/>
            </a:pPr>
            <a:r>
              <a:rPr lang="en-US" sz="2200" dirty="0" smtClean="0"/>
              <a:t>Can </a:t>
            </a:r>
            <a:r>
              <a:rPr lang="en-US" sz="2200" dirty="0"/>
              <a:t>we adopt the existing laws in place to issue an Islamic version of sovereign or corporate bonds? </a:t>
            </a:r>
            <a:br>
              <a:rPr lang="en-US" sz="2200" dirty="0"/>
            </a:br>
            <a:endParaRPr lang="en-US" sz="2200" dirty="0" smtClean="0"/>
          </a:p>
          <a:p>
            <a:endParaRPr lang="en-US" dirty="0"/>
          </a:p>
        </p:txBody>
      </p:sp>
      <p:sp>
        <p:nvSpPr>
          <p:cNvPr id="10" name="TextBox 9"/>
          <p:cNvSpPr txBox="1"/>
          <p:nvPr/>
        </p:nvSpPr>
        <p:spPr>
          <a:xfrm>
            <a:off x="914400" y="152400"/>
            <a:ext cx="7772400" cy="523220"/>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Legal considerations </a:t>
            </a:r>
            <a:r>
              <a:rPr lang="en-US" sz="2000" b="1" dirty="0" smtClean="0">
                <a:latin typeface="Times New Roman" pitchFamily="18" charset="0"/>
                <a:cs typeface="Times New Roman" pitchFamily="18" charset="0"/>
              </a:rPr>
              <a:t>contd.</a:t>
            </a:r>
            <a:endParaRPr lang="en-US" sz="20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6</a:t>
            </a:fld>
            <a:endParaRPr lang="en-US"/>
          </a:p>
        </p:txBody>
      </p:sp>
    </p:spTree>
    <p:extLst>
      <p:ext uri="{BB962C8B-B14F-4D97-AF65-F5344CB8AC3E}">
        <p14:creationId xmlns:p14="http://schemas.microsoft.com/office/powerpoint/2010/main" val="40553803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914400"/>
            <a:ext cx="8229600" cy="5663089"/>
          </a:xfrm>
          <a:prstGeom prst="rect">
            <a:avLst/>
          </a:prstGeom>
          <a:solidFill>
            <a:schemeClr val="accent5"/>
          </a:solidFill>
        </p:spPr>
        <p:txBody>
          <a:bodyPr wrap="square" rtlCol="0">
            <a:spAutoFit/>
          </a:bodyPr>
          <a:lstStyle/>
          <a:p>
            <a:pPr marL="800100" lvl="1" indent="-342900">
              <a:buFont typeface="Wingdings" panose="05000000000000000000" pitchFamily="2" charset="2"/>
              <a:buChar char="Ø"/>
            </a:pPr>
            <a:r>
              <a:rPr lang="en-US" sz="2800" dirty="0" smtClean="0"/>
              <a:t>AAOIFI gives 6 recommendations on proper </a:t>
            </a:r>
            <a:r>
              <a:rPr lang="en-US" sz="2800" i="1" dirty="0" err="1"/>
              <a:t>S</a:t>
            </a:r>
            <a:r>
              <a:rPr lang="en-US" sz="2800" i="1" dirty="0" err="1" smtClean="0"/>
              <a:t>ukuk</a:t>
            </a:r>
            <a:r>
              <a:rPr lang="en-US" sz="2800" dirty="0" smtClean="0"/>
              <a:t> structures:</a:t>
            </a:r>
          </a:p>
          <a:p>
            <a:pPr marL="1257300" lvl="2" indent="-342900">
              <a:buFont typeface="Wingdings" panose="05000000000000000000" pitchFamily="2" charset="2"/>
              <a:buChar char="ü"/>
            </a:pPr>
            <a:r>
              <a:rPr lang="en-US" sz="2400" dirty="0" smtClean="0"/>
              <a:t>Must be owned by </a:t>
            </a:r>
            <a:r>
              <a:rPr lang="en-US" sz="2400" i="1" dirty="0" err="1"/>
              <a:t>S</a:t>
            </a:r>
            <a:r>
              <a:rPr lang="en-US" sz="2400" i="1" dirty="0" err="1" smtClean="0"/>
              <a:t>ukuk</a:t>
            </a:r>
            <a:r>
              <a:rPr lang="en-US" sz="2400" dirty="0" smtClean="0"/>
              <a:t> holders together with rights &amp; obligations &amp; ownership of assets must be transferred to </a:t>
            </a:r>
            <a:r>
              <a:rPr lang="en-US" sz="2400" dirty="0" err="1"/>
              <a:t>S</a:t>
            </a:r>
            <a:r>
              <a:rPr lang="en-US" sz="2400" dirty="0" err="1" smtClean="0"/>
              <a:t>ukuk</a:t>
            </a:r>
            <a:r>
              <a:rPr lang="en-US" sz="2400" dirty="0" smtClean="0"/>
              <a:t> holders</a:t>
            </a:r>
          </a:p>
          <a:p>
            <a:pPr marL="1257300" lvl="2" indent="-342900">
              <a:buFont typeface="Wingdings" panose="05000000000000000000" pitchFamily="2" charset="2"/>
              <a:buChar char="ü"/>
            </a:pPr>
            <a:r>
              <a:rPr lang="en-US" sz="2400" dirty="0" smtClean="0"/>
              <a:t>Must not represent receivables or debt </a:t>
            </a:r>
          </a:p>
          <a:p>
            <a:pPr marL="1257300" lvl="2" indent="-342900">
              <a:buFont typeface="Wingdings" panose="05000000000000000000" pitchFamily="2" charset="2"/>
              <a:buChar char="ü"/>
            </a:pPr>
            <a:r>
              <a:rPr lang="en-US" sz="2400" dirty="0" smtClean="0"/>
              <a:t>Manager of </a:t>
            </a:r>
            <a:r>
              <a:rPr lang="en-US" sz="2400" i="1" dirty="0" err="1"/>
              <a:t>S</a:t>
            </a:r>
            <a:r>
              <a:rPr lang="en-US" sz="2400" i="1" dirty="0" err="1" smtClean="0"/>
              <a:t>ukuk</a:t>
            </a:r>
            <a:r>
              <a:rPr lang="en-US" sz="2400" i="1" dirty="0" smtClean="0"/>
              <a:t> </a:t>
            </a:r>
            <a:r>
              <a:rPr lang="en-US" sz="2400" dirty="0" smtClean="0"/>
              <a:t>must not offer loans to </a:t>
            </a:r>
            <a:r>
              <a:rPr lang="en-US" sz="2400" i="1" dirty="0" err="1" smtClean="0"/>
              <a:t>Sukuk</a:t>
            </a:r>
            <a:r>
              <a:rPr lang="en-US" sz="2400" dirty="0" smtClean="0"/>
              <a:t> holders when actual earnings fall short of expected earnings</a:t>
            </a:r>
          </a:p>
          <a:p>
            <a:pPr marL="1257300" lvl="2" indent="-342900">
              <a:buFont typeface="Wingdings" panose="05000000000000000000" pitchFamily="2" charset="2"/>
              <a:buChar char="ü"/>
            </a:pPr>
            <a:r>
              <a:rPr lang="en-US" sz="2400" dirty="0" smtClean="0"/>
              <a:t>No prior agreement to repurchase assets from </a:t>
            </a:r>
            <a:r>
              <a:rPr lang="en-US" sz="2400" i="1" dirty="0" err="1"/>
              <a:t>S</a:t>
            </a:r>
            <a:r>
              <a:rPr lang="en-US" sz="2400" i="1" dirty="0" err="1" smtClean="0"/>
              <a:t>ukuk</a:t>
            </a:r>
            <a:r>
              <a:rPr lang="en-US" sz="2400" i="1" dirty="0" smtClean="0"/>
              <a:t> </a:t>
            </a:r>
            <a:r>
              <a:rPr lang="en-US" sz="2400" dirty="0" smtClean="0"/>
              <a:t>holders at nominal value when </a:t>
            </a:r>
            <a:r>
              <a:rPr lang="en-US" sz="2400" i="1" dirty="0" err="1"/>
              <a:t>S</a:t>
            </a:r>
            <a:r>
              <a:rPr lang="en-US" sz="2400" i="1" dirty="0" err="1" smtClean="0"/>
              <a:t>ukuk</a:t>
            </a:r>
            <a:r>
              <a:rPr lang="en-US" sz="2400" i="1" dirty="0" smtClean="0"/>
              <a:t> </a:t>
            </a:r>
            <a:r>
              <a:rPr lang="en-US" sz="2400" dirty="0" smtClean="0"/>
              <a:t>are extinguished</a:t>
            </a:r>
          </a:p>
          <a:p>
            <a:pPr marL="1257300" lvl="2" indent="-342900">
              <a:buFont typeface="Wingdings" panose="05000000000000000000" pitchFamily="2" charset="2"/>
              <a:buChar char="ü"/>
            </a:pPr>
            <a:r>
              <a:rPr lang="en-US" sz="2400" dirty="0" smtClean="0"/>
              <a:t>Lessee in </a:t>
            </a:r>
            <a:r>
              <a:rPr lang="en-US" sz="2400" i="1" dirty="0" err="1" smtClean="0"/>
              <a:t>Ijarah</a:t>
            </a:r>
            <a:r>
              <a:rPr lang="en-US" sz="2400" dirty="0" smtClean="0"/>
              <a:t> transaction may purchase leased assets at nominal value when </a:t>
            </a:r>
            <a:r>
              <a:rPr lang="en-US" sz="2400" i="1" dirty="0" err="1" smtClean="0"/>
              <a:t>Sukuk</a:t>
            </a:r>
            <a:r>
              <a:rPr lang="en-US" sz="2400" dirty="0" smtClean="0"/>
              <a:t> are extinguished</a:t>
            </a:r>
          </a:p>
          <a:p>
            <a:pPr marL="1257300" lvl="2" indent="-342900">
              <a:buFont typeface="Wingdings" panose="05000000000000000000" pitchFamily="2" charset="2"/>
              <a:buChar char="ü"/>
            </a:pPr>
            <a:endParaRPr lang="en-US" sz="2400" dirty="0" smtClean="0"/>
          </a:p>
          <a:p>
            <a:endParaRPr lang="en-US" dirty="0"/>
          </a:p>
        </p:txBody>
      </p:sp>
      <p:sp>
        <p:nvSpPr>
          <p:cNvPr id="10" name="TextBox 9"/>
          <p:cNvSpPr txBox="1"/>
          <p:nvPr/>
        </p:nvSpPr>
        <p:spPr>
          <a:xfrm>
            <a:off x="914400" y="185410"/>
            <a:ext cx="7772400" cy="523220"/>
          </a:xfrm>
          <a:prstGeom prst="rect">
            <a:avLst/>
          </a:prstGeom>
          <a:noFill/>
        </p:spPr>
        <p:txBody>
          <a:bodyPr wrap="square" rtlCol="0">
            <a:spAutoFit/>
          </a:bodyPr>
          <a:lstStyle/>
          <a:p>
            <a:r>
              <a:rPr lang="en-US" sz="2800" b="1" dirty="0" err="1" smtClean="0">
                <a:latin typeface="Times New Roman" pitchFamily="18" charset="0"/>
                <a:cs typeface="Times New Roman" pitchFamily="18" charset="0"/>
              </a:rPr>
              <a:t>Shariah</a:t>
            </a:r>
            <a:r>
              <a:rPr lang="en-US" sz="2800" b="1" dirty="0" smtClean="0">
                <a:latin typeface="Times New Roman" pitchFamily="18" charset="0"/>
                <a:cs typeface="Times New Roman" pitchFamily="18" charset="0"/>
              </a:rPr>
              <a:t> considerations </a:t>
            </a:r>
            <a:r>
              <a:rPr lang="en-US" sz="2000" b="1" dirty="0" smtClean="0">
                <a:latin typeface="Times New Roman" pitchFamily="18" charset="0"/>
                <a:cs typeface="Times New Roman" pitchFamily="18" charset="0"/>
              </a:rPr>
              <a:t>contd.</a:t>
            </a:r>
            <a:endParaRPr lang="en-US" sz="20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7</a:t>
            </a:fld>
            <a:endParaRPr lang="en-US"/>
          </a:p>
        </p:txBody>
      </p:sp>
    </p:spTree>
    <p:extLst>
      <p:ext uri="{BB962C8B-B14F-4D97-AF65-F5344CB8AC3E}">
        <p14:creationId xmlns:p14="http://schemas.microsoft.com/office/powerpoint/2010/main" val="21915905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762000"/>
            <a:ext cx="8229600" cy="4832092"/>
          </a:xfrm>
          <a:prstGeom prst="rect">
            <a:avLst/>
          </a:prstGeom>
          <a:solidFill>
            <a:schemeClr val="accent5"/>
          </a:solidFill>
        </p:spPr>
        <p:txBody>
          <a:bodyPr wrap="square" rtlCol="0">
            <a:spAutoFit/>
          </a:bodyPr>
          <a:lstStyle/>
          <a:p>
            <a:r>
              <a:rPr lang="en-US" sz="2800" dirty="0" smtClean="0"/>
              <a:t>The </a:t>
            </a:r>
            <a:r>
              <a:rPr lang="en-US" sz="2800" dirty="0"/>
              <a:t>laws of many jurisdictions are unclear and untested on the regulatory treatment of </a:t>
            </a:r>
            <a:r>
              <a:rPr lang="en-US" sz="2800" i="1" dirty="0" err="1"/>
              <a:t>Shariah</a:t>
            </a:r>
            <a:r>
              <a:rPr lang="en-US" sz="2800" dirty="0"/>
              <a:t> compliant structures </a:t>
            </a:r>
            <a:r>
              <a:rPr lang="en-US" sz="2800" dirty="0" smtClean="0"/>
              <a:t>-</a:t>
            </a:r>
            <a:endParaRPr lang="en-US" sz="2800" dirty="0"/>
          </a:p>
          <a:p>
            <a:pPr marL="914400" lvl="1" indent="-457200">
              <a:buFont typeface="Wingdings" panose="05000000000000000000" pitchFamily="2" charset="2"/>
              <a:buChar char="Ø"/>
            </a:pPr>
            <a:r>
              <a:rPr lang="en-US" sz="2800" dirty="0"/>
              <a:t>Most Islamic markets are not governed by</a:t>
            </a:r>
            <a:r>
              <a:rPr lang="en-US" sz="2800" i="1" dirty="0"/>
              <a:t> </a:t>
            </a:r>
            <a:r>
              <a:rPr lang="en-US" sz="2800" i="1" dirty="0" err="1"/>
              <a:t>Shariah</a:t>
            </a:r>
            <a:r>
              <a:rPr lang="en-US" sz="2800" dirty="0"/>
              <a:t>, but are subject to a local version of civil code not particularly supportive of capital markets, especially in the areas of trust law and SPV structures</a:t>
            </a:r>
          </a:p>
          <a:p>
            <a:pPr marL="914400" lvl="1" indent="-457200">
              <a:buFont typeface="Wingdings" panose="05000000000000000000" pitchFamily="2" charset="2"/>
              <a:buChar char="Ø"/>
            </a:pPr>
            <a:r>
              <a:rPr lang="en-US" sz="2800" dirty="0"/>
              <a:t>Hence, specific amendments in most markets still need to be made to local </a:t>
            </a:r>
            <a:r>
              <a:rPr lang="en-US" sz="2800" dirty="0" smtClean="0"/>
              <a:t>civil code</a:t>
            </a:r>
            <a:r>
              <a:rPr lang="en-US" sz="2800" dirty="0"/>
              <a:t>, trust law, banking </a:t>
            </a:r>
            <a:r>
              <a:rPr lang="en-US" sz="2800" dirty="0" smtClean="0"/>
              <a:t>or </a:t>
            </a:r>
            <a:r>
              <a:rPr lang="en-US" sz="2800" dirty="0"/>
              <a:t>securities regulations </a:t>
            </a:r>
          </a:p>
        </p:txBody>
      </p:sp>
      <p:sp>
        <p:nvSpPr>
          <p:cNvPr id="10" name="TextBox 9"/>
          <p:cNvSpPr txBox="1"/>
          <p:nvPr/>
        </p:nvSpPr>
        <p:spPr>
          <a:xfrm>
            <a:off x="914400" y="152400"/>
            <a:ext cx="7772400" cy="584775"/>
          </a:xfrm>
          <a:prstGeom prst="rect">
            <a:avLst/>
          </a:prstGeom>
          <a:noFill/>
        </p:spPr>
        <p:txBody>
          <a:bodyPr wrap="square" rtlCol="0">
            <a:spAutoFit/>
          </a:bodyPr>
          <a:lstStyle/>
          <a:p>
            <a:r>
              <a:rPr lang="en-US" sz="3200" b="1" i="1" dirty="0" err="1" smtClean="0">
                <a:latin typeface="Times New Roman" pitchFamily="18" charset="0"/>
                <a:cs typeface="Times New Roman" pitchFamily="18" charset="0"/>
              </a:rPr>
              <a:t>Shariah</a:t>
            </a:r>
            <a:r>
              <a:rPr lang="en-US" sz="3200" b="1" dirty="0" smtClean="0">
                <a:latin typeface="Times New Roman" pitchFamily="18" charset="0"/>
                <a:cs typeface="Times New Roman" pitchFamily="18" charset="0"/>
              </a:rPr>
              <a:t> considerations </a:t>
            </a:r>
            <a:r>
              <a:rPr lang="en-US" sz="2400" b="1" dirty="0" smtClean="0">
                <a:latin typeface="Times New Roman" pitchFamily="18" charset="0"/>
                <a:cs typeface="Times New Roman" pitchFamily="18" charset="0"/>
              </a:rPr>
              <a:t>contd.</a:t>
            </a:r>
            <a:endParaRPr lang="en-US" sz="24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8</a:t>
            </a:fld>
            <a:endParaRPr lang="en-US"/>
          </a:p>
        </p:txBody>
      </p:sp>
    </p:spTree>
    <p:extLst>
      <p:ext uri="{BB962C8B-B14F-4D97-AF65-F5344CB8AC3E}">
        <p14:creationId xmlns:p14="http://schemas.microsoft.com/office/powerpoint/2010/main" val="33201097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762000"/>
            <a:ext cx="8229600" cy="5816977"/>
          </a:xfrm>
          <a:prstGeom prst="rect">
            <a:avLst/>
          </a:prstGeom>
          <a:solidFill>
            <a:schemeClr val="accent5"/>
          </a:solidFill>
        </p:spPr>
        <p:txBody>
          <a:bodyPr wrap="square" rtlCol="0">
            <a:spAutoFit/>
          </a:bodyPr>
          <a:lstStyle/>
          <a:p>
            <a:pPr marL="285750" indent="-285750">
              <a:buFont typeface="Wingdings" panose="05000000000000000000" pitchFamily="2" charset="2"/>
              <a:buChar char="Ø"/>
            </a:pPr>
            <a:endParaRPr lang="en-US" dirty="0"/>
          </a:p>
          <a:p>
            <a:r>
              <a:rPr lang="en-US" sz="2800" b="1" dirty="0"/>
              <a:t>An acceptable and a successfully placed </a:t>
            </a:r>
            <a:r>
              <a:rPr lang="en-US" sz="2800" b="1" i="1" dirty="0" err="1" smtClean="0"/>
              <a:t>Shariah</a:t>
            </a:r>
            <a:r>
              <a:rPr lang="en-US" sz="2800" b="1" dirty="0" smtClean="0"/>
              <a:t>-compliant </a:t>
            </a:r>
            <a:r>
              <a:rPr lang="en-US" sz="2800" b="1" dirty="0"/>
              <a:t>structure needs to have the following elements</a:t>
            </a:r>
            <a:r>
              <a:rPr lang="en-US" sz="2800" dirty="0"/>
              <a:t>: </a:t>
            </a:r>
            <a:endParaRPr lang="en-US" sz="2800" dirty="0" smtClean="0"/>
          </a:p>
          <a:p>
            <a:pPr marL="342900" indent="-342900">
              <a:buFont typeface="Wingdings" panose="05000000000000000000" pitchFamily="2" charset="2"/>
              <a:buChar char="Ø"/>
            </a:pPr>
            <a:r>
              <a:rPr lang="en-US" sz="2800" b="1" dirty="0" smtClean="0"/>
              <a:t>Legal </a:t>
            </a:r>
            <a:r>
              <a:rPr lang="en-US" sz="2800" b="1" dirty="0"/>
              <a:t>Validity </a:t>
            </a:r>
            <a:r>
              <a:rPr lang="en-US" sz="2800" dirty="0"/>
              <a:t>- most transactions documents are governed by English law except for documents that deal with local assets as a form of security or in sale and leaseback </a:t>
            </a:r>
            <a:r>
              <a:rPr lang="en-US" sz="2800" dirty="0" smtClean="0"/>
              <a:t>(</a:t>
            </a:r>
            <a:r>
              <a:rPr lang="en-US" sz="2800" i="1" dirty="0" err="1" smtClean="0"/>
              <a:t>Ijara</a:t>
            </a:r>
            <a:r>
              <a:rPr lang="en-US" sz="2800" dirty="0"/>
              <a:t>) arrangements </a:t>
            </a:r>
          </a:p>
          <a:p>
            <a:pPr marL="342900" indent="-342900">
              <a:buFont typeface="Wingdings" panose="05000000000000000000" pitchFamily="2" charset="2"/>
              <a:buChar char="Ø"/>
            </a:pPr>
            <a:r>
              <a:rPr lang="en-US" sz="2800" b="1" dirty="0"/>
              <a:t>Wide </a:t>
            </a:r>
            <a:r>
              <a:rPr lang="en-US" sz="2800" b="1" i="1" dirty="0" err="1" smtClean="0"/>
              <a:t>Shariah</a:t>
            </a:r>
            <a:r>
              <a:rPr lang="en-US" sz="2800" b="1" dirty="0" smtClean="0"/>
              <a:t> </a:t>
            </a:r>
            <a:r>
              <a:rPr lang="en-US" sz="2800" b="1" dirty="0"/>
              <a:t>acceptance </a:t>
            </a:r>
            <a:r>
              <a:rPr lang="en-US" sz="2800" dirty="0"/>
              <a:t>– however, lack of uniformity of views between </a:t>
            </a:r>
            <a:r>
              <a:rPr lang="en-US" sz="2800" i="1" dirty="0" err="1" smtClean="0"/>
              <a:t>Shariah</a:t>
            </a:r>
            <a:r>
              <a:rPr lang="en-US" sz="2800" dirty="0" smtClean="0"/>
              <a:t> </a:t>
            </a:r>
            <a:r>
              <a:rPr lang="en-US" sz="2800" dirty="0"/>
              <a:t>scholars means that </a:t>
            </a:r>
            <a:r>
              <a:rPr lang="en-US" sz="2800" dirty="0" smtClean="0"/>
              <a:t>it may not be possible to </a:t>
            </a:r>
            <a:r>
              <a:rPr lang="en-US" sz="2800" dirty="0"/>
              <a:t>replicate a </a:t>
            </a:r>
            <a:r>
              <a:rPr lang="en-US" sz="2800" i="1" dirty="0" err="1" smtClean="0"/>
              <a:t>Shariah</a:t>
            </a:r>
            <a:r>
              <a:rPr lang="en-US" sz="2800" i="1" dirty="0" smtClean="0"/>
              <a:t> </a:t>
            </a:r>
            <a:r>
              <a:rPr lang="en-US" sz="2800" dirty="0"/>
              <a:t>structure everywhere </a:t>
            </a:r>
          </a:p>
          <a:p>
            <a:pPr lvl="1"/>
            <a:endParaRPr lang="en-US" sz="2800" dirty="0"/>
          </a:p>
          <a:p>
            <a:pPr lvl="1"/>
            <a:endParaRPr lang="en-US" dirty="0"/>
          </a:p>
        </p:txBody>
      </p:sp>
      <p:sp>
        <p:nvSpPr>
          <p:cNvPr id="10" name="TextBox 9"/>
          <p:cNvSpPr txBox="1"/>
          <p:nvPr/>
        </p:nvSpPr>
        <p:spPr>
          <a:xfrm>
            <a:off x="914400" y="163286"/>
            <a:ext cx="7772400" cy="523220"/>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Policy considerations</a:t>
            </a:r>
            <a:endParaRPr lang="en-US" sz="28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9</a:t>
            </a:fld>
            <a:endParaRPr lang="en-US"/>
          </a:p>
        </p:txBody>
      </p:sp>
    </p:spTree>
    <p:extLst>
      <p:ext uri="{BB962C8B-B14F-4D97-AF65-F5344CB8AC3E}">
        <p14:creationId xmlns:p14="http://schemas.microsoft.com/office/powerpoint/2010/main" val="33951332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625</TotalTime>
  <Words>1448</Words>
  <Application>Microsoft Office PowerPoint</Application>
  <PresentationFormat>On-screen Show (4:3)</PresentationFormat>
  <Paragraphs>173</Paragraphs>
  <Slides>20</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Times New Roman</vt:lpstr>
      <vt:lpstr>Wingdings</vt:lpstr>
      <vt:lpstr>Office Theme</vt:lpstr>
      <vt:lpstr>    Legal, institutional &amp; policy Foundations for sukuk market  Abu dhabi, UAE 19 April 2015    </vt:lpstr>
      <vt:lpstr>                     Agenda - Legal considerations - Shariah considerations - Policy considerations - Institutional considerations - Structuring considerations - Tax considerations - Preconditions to market &amp; industry   readiness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World Bank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Developing Sound Sukuk Market in Libya: Legal, institutional &amp; policy Foundations for sukuk market</dc:title>
  <dc:creator>Sau Ngan Wong</dc:creator>
  <cp:lastModifiedBy>Sau Ngan Wong</cp:lastModifiedBy>
  <cp:revision>26</cp:revision>
  <dcterms:created xsi:type="dcterms:W3CDTF">2014-12-07T17:29:21Z</dcterms:created>
  <dcterms:modified xsi:type="dcterms:W3CDTF">2015-04-19T05:12:32Z</dcterms:modified>
</cp:coreProperties>
</file>