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4" r:id="rId1"/>
  </p:sldMasterIdLst>
  <p:notesMasterIdLst>
    <p:notesMasterId r:id="rId12"/>
  </p:notesMasterIdLst>
  <p:handoutMasterIdLst>
    <p:handoutMasterId r:id="rId13"/>
  </p:handoutMasterIdLst>
  <p:sldIdLst>
    <p:sldId id="256" r:id="rId2"/>
    <p:sldId id="441" r:id="rId3"/>
    <p:sldId id="409" r:id="rId4"/>
    <p:sldId id="447" r:id="rId5"/>
    <p:sldId id="436" r:id="rId6"/>
    <p:sldId id="440" r:id="rId7"/>
    <p:sldId id="446" r:id="rId8"/>
    <p:sldId id="443" r:id="rId9"/>
    <p:sldId id="444" r:id="rId10"/>
    <p:sldId id="435"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5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7440" autoAdjust="0"/>
    <p:restoredTop sz="90783" autoAdjust="0"/>
  </p:normalViewPr>
  <p:slideViewPr>
    <p:cSldViewPr>
      <p:cViewPr varScale="1">
        <p:scale>
          <a:sx n="63" d="100"/>
          <a:sy n="63" d="100"/>
        </p:scale>
        <p:origin x="1310"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79681EB-220B-47F3-9BEB-1F994D8F434F}" type="datetimeFigureOut">
              <a:rPr lang="en-US" smtClean="0"/>
              <a:t>4/18/2015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4F2EDDF-D463-4057-B9B1-CD49C5069A21}" type="slidenum">
              <a:rPr lang="en-US" smtClean="0"/>
              <a:t>‹#›</a:t>
            </a:fld>
            <a:endParaRPr lang="en-US" dirty="0"/>
          </a:p>
        </p:txBody>
      </p:sp>
    </p:spTree>
    <p:extLst>
      <p:ext uri="{BB962C8B-B14F-4D97-AF65-F5344CB8AC3E}">
        <p14:creationId xmlns:p14="http://schemas.microsoft.com/office/powerpoint/2010/main" val="34068824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060CEBC-C345-4049-B732-10AD1182B9C6}" type="datetimeFigureOut">
              <a:rPr lang="en-US" smtClean="0"/>
              <a:t>4/18/2015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9C2FD62-14A3-44CB-9EE9-2CCCCF54FF0B}" type="slidenum">
              <a:rPr lang="en-US" smtClean="0"/>
              <a:t>‹#›</a:t>
            </a:fld>
            <a:endParaRPr lang="en-US" dirty="0"/>
          </a:p>
        </p:txBody>
      </p:sp>
    </p:spTree>
    <p:extLst>
      <p:ext uri="{BB962C8B-B14F-4D97-AF65-F5344CB8AC3E}">
        <p14:creationId xmlns:p14="http://schemas.microsoft.com/office/powerpoint/2010/main" val="34315806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D62-14A3-44CB-9EE9-2CCCCF54FF0B}" type="slidenum">
              <a:rPr lang="en-US" smtClean="0"/>
              <a:t>1</a:t>
            </a:fld>
            <a:endParaRPr lang="en-US" dirty="0"/>
          </a:p>
        </p:txBody>
      </p:sp>
    </p:spTree>
    <p:extLst>
      <p:ext uri="{BB962C8B-B14F-4D97-AF65-F5344CB8AC3E}">
        <p14:creationId xmlns:p14="http://schemas.microsoft.com/office/powerpoint/2010/main" val="268116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D62-14A3-44CB-9EE9-2CCCCF54FF0B}" type="slidenum">
              <a:rPr lang="en-US" smtClean="0"/>
              <a:t>10</a:t>
            </a:fld>
            <a:endParaRPr lang="en-US" dirty="0"/>
          </a:p>
        </p:txBody>
      </p:sp>
    </p:spTree>
    <p:extLst>
      <p:ext uri="{BB962C8B-B14F-4D97-AF65-F5344CB8AC3E}">
        <p14:creationId xmlns:p14="http://schemas.microsoft.com/office/powerpoint/2010/main" val="38586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D62-14A3-44CB-9EE9-2CCCCF54FF0B}" type="slidenum">
              <a:rPr lang="en-US" smtClean="0"/>
              <a:t>2</a:t>
            </a:fld>
            <a:endParaRPr lang="en-US" dirty="0"/>
          </a:p>
        </p:txBody>
      </p:sp>
    </p:spTree>
    <p:extLst>
      <p:ext uri="{BB962C8B-B14F-4D97-AF65-F5344CB8AC3E}">
        <p14:creationId xmlns:p14="http://schemas.microsoft.com/office/powerpoint/2010/main" val="264811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D62-14A3-44CB-9EE9-2CCCCF54FF0B}" type="slidenum">
              <a:rPr lang="en-US" smtClean="0"/>
              <a:t>3</a:t>
            </a:fld>
            <a:endParaRPr lang="en-US" dirty="0"/>
          </a:p>
        </p:txBody>
      </p:sp>
    </p:spTree>
    <p:extLst>
      <p:ext uri="{BB962C8B-B14F-4D97-AF65-F5344CB8AC3E}">
        <p14:creationId xmlns:p14="http://schemas.microsoft.com/office/powerpoint/2010/main" val="385865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D62-14A3-44CB-9EE9-2CCCCF54FF0B}" type="slidenum">
              <a:rPr lang="en-US" smtClean="0"/>
              <a:t>4</a:t>
            </a:fld>
            <a:endParaRPr lang="en-US" dirty="0"/>
          </a:p>
        </p:txBody>
      </p:sp>
    </p:spTree>
    <p:extLst>
      <p:ext uri="{BB962C8B-B14F-4D97-AF65-F5344CB8AC3E}">
        <p14:creationId xmlns:p14="http://schemas.microsoft.com/office/powerpoint/2010/main" val="2826968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D62-14A3-44CB-9EE9-2CCCCF54FF0B}" type="slidenum">
              <a:rPr lang="en-US" smtClean="0"/>
              <a:t>5</a:t>
            </a:fld>
            <a:endParaRPr lang="en-US" dirty="0"/>
          </a:p>
        </p:txBody>
      </p:sp>
    </p:spTree>
    <p:extLst>
      <p:ext uri="{BB962C8B-B14F-4D97-AF65-F5344CB8AC3E}">
        <p14:creationId xmlns:p14="http://schemas.microsoft.com/office/powerpoint/2010/main" val="361212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D62-14A3-44CB-9EE9-2CCCCF54FF0B}" type="slidenum">
              <a:rPr lang="en-US" smtClean="0"/>
              <a:t>6</a:t>
            </a:fld>
            <a:endParaRPr lang="en-US" dirty="0"/>
          </a:p>
        </p:txBody>
      </p:sp>
    </p:spTree>
    <p:extLst>
      <p:ext uri="{BB962C8B-B14F-4D97-AF65-F5344CB8AC3E}">
        <p14:creationId xmlns:p14="http://schemas.microsoft.com/office/powerpoint/2010/main" val="229073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D62-14A3-44CB-9EE9-2CCCCF54FF0B}" type="slidenum">
              <a:rPr lang="en-US" smtClean="0"/>
              <a:t>7</a:t>
            </a:fld>
            <a:endParaRPr lang="en-US" dirty="0"/>
          </a:p>
        </p:txBody>
      </p:sp>
    </p:spTree>
    <p:extLst>
      <p:ext uri="{BB962C8B-B14F-4D97-AF65-F5344CB8AC3E}">
        <p14:creationId xmlns:p14="http://schemas.microsoft.com/office/powerpoint/2010/main" val="108983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D62-14A3-44CB-9EE9-2CCCCF54FF0B}" type="slidenum">
              <a:rPr lang="en-US" smtClean="0"/>
              <a:t>8</a:t>
            </a:fld>
            <a:endParaRPr lang="en-US" dirty="0"/>
          </a:p>
        </p:txBody>
      </p:sp>
    </p:spTree>
    <p:extLst>
      <p:ext uri="{BB962C8B-B14F-4D97-AF65-F5344CB8AC3E}">
        <p14:creationId xmlns:p14="http://schemas.microsoft.com/office/powerpoint/2010/main" val="157022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2FD62-14A3-44CB-9EE9-2CCCCF54FF0B}" type="slidenum">
              <a:rPr lang="en-US" smtClean="0"/>
              <a:t>9</a:t>
            </a:fld>
            <a:endParaRPr lang="en-US" dirty="0"/>
          </a:p>
        </p:txBody>
      </p:sp>
    </p:spTree>
    <p:extLst>
      <p:ext uri="{BB962C8B-B14F-4D97-AF65-F5344CB8AC3E}">
        <p14:creationId xmlns:p14="http://schemas.microsoft.com/office/powerpoint/2010/main" val="138811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i="1">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cap="all" dirty="0"/>
          </a:p>
        </p:txBody>
      </p:sp>
      <p:sp>
        <p:nvSpPr>
          <p:cNvPr id="6" name="Slide Number Placeholder 5"/>
          <p:cNvSpPr>
            <a:spLocks noGrp="1"/>
          </p:cNvSpPr>
          <p:nvPr>
            <p:ph type="sldNum" sz="quarter" idx="12"/>
          </p:nvPr>
        </p:nvSpPr>
        <p:spPr/>
        <p:txBody>
          <a:bodyPr/>
          <a:lstStyle/>
          <a:p>
            <a:fld id="{B1B2F1D6-8E65-46DB-95B7-331DA8F8470F}" type="slidenum">
              <a:rPr lang="en-US" smtClean="0"/>
              <a:pPr/>
              <a:t>‹#›</a:t>
            </a:fld>
            <a:endParaRPr lang="en-US" dirty="0"/>
          </a:p>
        </p:txBody>
      </p:sp>
    </p:spTree>
    <p:extLst>
      <p:ext uri="{BB962C8B-B14F-4D97-AF65-F5344CB8AC3E}">
        <p14:creationId xmlns:p14="http://schemas.microsoft.com/office/powerpoint/2010/main" val="6498610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2F1D6-8E65-46DB-95B7-331DA8F8470F}" type="slidenum">
              <a:rPr lang="en-US" smtClean="0"/>
              <a:t>‹#›</a:t>
            </a:fld>
            <a:endParaRPr lang="en-US" dirty="0"/>
          </a:p>
        </p:txBody>
      </p:sp>
    </p:spTree>
    <p:extLst>
      <p:ext uri="{BB962C8B-B14F-4D97-AF65-F5344CB8AC3E}">
        <p14:creationId xmlns:p14="http://schemas.microsoft.com/office/powerpoint/2010/main" val="4168352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2F1D6-8E65-46DB-95B7-331DA8F8470F}" type="slidenum">
              <a:rPr lang="en-US" smtClean="0"/>
              <a:t>‹#›</a:t>
            </a:fld>
            <a:endParaRPr lang="en-US" dirty="0"/>
          </a:p>
        </p:txBody>
      </p:sp>
    </p:spTree>
    <p:extLst>
      <p:ext uri="{BB962C8B-B14F-4D97-AF65-F5344CB8AC3E}">
        <p14:creationId xmlns:p14="http://schemas.microsoft.com/office/powerpoint/2010/main" val="33641089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46821" y="1643062"/>
            <a:ext cx="7772400" cy="1470025"/>
          </a:xfrm>
        </p:spPr>
        <p:txBody>
          <a:bodyPr vert="horz" lIns="91440" tIns="45720" rIns="91440" bIns="45720" rtlCol="0" anchor="ctr">
            <a:noAutofit/>
          </a:bodyPr>
          <a:lstStyle>
            <a:lvl1pPr algn="l">
              <a:defRPr kumimoji="0" lang="en-US" sz="3800" b="1" i="1" u="none" strike="noStrike" cap="none" spc="0" normalizeH="0" baseline="0" dirty="0">
                <a:ln>
                  <a:noFill/>
                </a:ln>
                <a:solidFill>
                  <a:srgbClr val="CD4106"/>
                </a:solidFill>
                <a:effectLst/>
                <a:uLnTx/>
                <a:uFillTx/>
                <a:latin typeface="Georgia"/>
                <a:cs typeface="Arial" pitchFamily="34" charset="0"/>
              </a:defRPr>
            </a:lvl1pPr>
          </a:lstStyle>
          <a:p>
            <a:pPr marL="0" marR="0" lvl="0" indent="0" algn="l" fontAlgn="auto">
              <a:lnSpc>
                <a:spcPct val="100000"/>
              </a:lnSpc>
              <a:spcAft>
                <a:spcPts val="0"/>
              </a:spcAft>
              <a:buClrTx/>
              <a:buSzTx/>
              <a:buFontTx/>
              <a:tabLst/>
            </a:pPr>
            <a:r>
              <a:rPr lang="en-US" dirty="0" smtClean="0"/>
              <a:t>Click to edit Master title style</a:t>
            </a:r>
            <a:endParaRPr lang="en-US" dirty="0"/>
          </a:p>
        </p:txBody>
      </p:sp>
      <p:sp>
        <p:nvSpPr>
          <p:cNvPr id="3" name="Subtitle 2"/>
          <p:cNvSpPr>
            <a:spLocks noGrp="1"/>
          </p:cNvSpPr>
          <p:nvPr>
            <p:ph type="subTitle" idx="1"/>
          </p:nvPr>
        </p:nvSpPr>
        <p:spPr>
          <a:xfrm>
            <a:off x="1034075" y="2772228"/>
            <a:ext cx="6400800" cy="1752600"/>
          </a:xfrm>
        </p:spPr>
        <p:txBody>
          <a:bodyPr>
            <a:normAutofit/>
          </a:bodyPr>
          <a:lstStyle>
            <a:lvl1pPr marL="0" indent="0" algn="l">
              <a:buNone/>
              <a:defRPr sz="2400" b="0" i="0">
                <a:solidFill>
                  <a:schemeClr val="tx1">
                    <a:lumMod val="65000"/>
                    <a:lumOff val="35000"/>
                  </a:schemeClr>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Freeform 8"/>
          <p:cNvSpPr>
            <a:spLocks/>
          </p:cNvSpPr>
          <p:nvPr userDrawn="1"/>
        </p:nvSpPr>
        <p:spPr bwMode="auto">
          <a:xfrm>
            <a:off x="-153130" y="3884143"/>
            <a:ext cx="8806276" cy="1391358"/>
          </a:xfrm>
          <a:custGeom>
            <a:avLst/>
            <a:gdLst>
              <a:gd name="T0" fmla="*/ 6059 w 6499"/>
              <a:gd name="T1" fmla="*/ 0 h 1003"/>
              <a:gd name="T2" fmla="*/ 6059 w 6499"/>
              <a:gd name="T3" fmla="*/ 0 h 1003"/>
              <a:gd name="T4" fmla="*/ 0 w 6499"/>
              <a:gd name="T5" fmla="*/ 0 h 1003"/>
              <a:gd name="T6" fmla="*/ 0 w 6499"/>
              <a:gd name="T7" fmla="*/ 361 h 1003"/>
              <a:gd name="T8" fmla="*/ 5626 w 6499"/>
              <a:gd name="T9" fmla="*/ 361 h 1003"/>
              <a:gd name="T10" fmla="*/ 5855 w 6499"/>
              <a:gd name="T11" fmla="*/ 361 h 1003"/>
              <a:gd name="T12" fmla="*/ 6276 w 6499"/>
              <a:gd name="T13" fmla="*/ 673 h 1003"/>
              <a:gd name="T14" fmla="*/ 6295 w 6499"/>
              <a:gd name="T15" fmla="*/ 801 h 1003"/>
              <a:gd name="T16" fmla="*/ 6294 w 6499"/>
              <a:gd name="T17" fmla="*/ 811 h 1003"/>
              <a:gd name="T18" fmla="*/ 6245 w 6499"/>
              <a:gd name="T19" fmla="*/ 1003 h 1003"/>
              <a:gd name="T20" fmla="*/ 6442 w 6499"/>
              <a:gd name="T21" fmla="*/ 655 h 1003"/>
              <a:gd name="T22" fmla="*/ 6442 w 6499"/>
              <a:gd name="T23" fmla="*/ 655 h 1003"/>
              <a:gd name="T24" fmla="*/ 6443 w 6499"/>
              <a:gd name="T25" fmla="*/ 655 h 1003"/>
              <a:gd name="T26" fmla="*/ 6499 w 6499"/>
              <a:gd name="T27" fmla="*/ 440 h 1003"/>
              <a:gd name="T28" fmla="*/ 6059 w 6499"/>
              <a:gd name="T29" fmla="*/ 0 h 1003"/>
              <a:gd name="connsiteX0" fmla="*/ 9323 w 10000"/>
              <a:gd name="connsiteY0" fmla="*/ 0 h 10000"/>
              <a:gd name="connsiteX1" fmla="*/ 9323 w 10000"/>
              <a:gd name="connsiteY1" fmla="*/ 0 h 10000"/>
              <a:gd name="connsiteX2" fmla="*/ 0 w 10000"/>
              <a:gd name="connsiteY2" fmla="*/ 0 h 10000"/>
              <a:gd name="connsiteX3" fmla="*/ 0 w 10000"/>
              <a:gd name="connsiteY3" fmla="*/ 3599 h 10000"/>
              <a:gd name="connsiteX4" fmla="*/ 1035 w 10000"/>
              <a:gd name="connsiteY4" fmla="*/ 3620 h 10000"/>
              <a:gd name="connsiteX5" fmla="*/ 8657 w 10000"/>
              <a:gd name="connsiteY5" fmla="*/ 3599 h 10000"/>
              <a:gd name="connsiteX6" fmla="*/ 9009 w 10000"/>
              <a:gd name="connsiteY6" fmla="*/ 3599 h 10000"/>
              <a:gd name="connsiteX7" fmla="*/ 9657 w 10000"/>
              <a:gd name="connsiteY7" fmla="*/ 6710 h 10000"/>
              <a:gd name="connsiteX8" fmla="*/ 9686 w 10000"/>
              <a:gd name="connsiteY8" fmla="*/ 7986 h 10000"/>
              <a:gd name="connsiteX9" fmla="*/ 9685 w 10000"/>
              <a:gd name="connsiteY9" fmla="*/ 8086 h 10000"/>
              <a:gd name="connsiteX10" fmla="*/ 9609 w 10000"/>
              <a:gd name="connsiteY10" fmla="*/ 10000 h 10000"/>
              <a:gd name="connsiteX11" fmla="*/ 9912 w 10000"/>
              <a:gd name="connsiteY11" fmla="*/ 6530 h 10000"/>
              <a:gd name="connsiteX12" fmla="*/ 9912 w 10000"/>
              <a:gd name="connsiteY12" fmla="*/ 6530 h 10000"/>
              <a:gd name="connsiteX13" fmla="*/ 9914 w 10000"/>
              <a:gd name="connsiteY13" fmla="*/ 6530 h 10000"/>
              <a:gd name="connsiteX14" fmla="*/ 10000 w 10000"/>
              <a:gd name="connsiteY14" fmla="*/ 4387 h 10000"/>
              <a:gd name="connsiteX15" fmla="*/ 9323 w 10000"/>
              <a:gd name="connsiteY15" fmla="*/ 0 h 10000"/>
              <a:gd name="connsiteX0" fmla="*/ 9323 w 10000"/>
              <a:gd name="connsiteY0" fmla="*/ 49 h 10049"/>
              <a:gd name="connsiteX1" fmla="*/ 9323 w 10000"/>
              <a:gd name="connsiteY1" fmla="*/ 49 h 10049"/>
              <a:gd name="connsiteX2" fmla="*/ 172 w 10000"/>
              <a:gd name="connsiteY2" fmla="*/ 0 h 10049"/>
              <a:gd name="connsiteX3" fmla="*/ 0 w 10000"/>
              <a:gd name="connsiteY3" fmla="*/ 49 h 10049"/>
              <a:gd name="connsiteX4" fmla="*/ 0 w 10000"/>
              <a:gd name="connsiteY4" fmla="*/ 3648 h 10049"/>
              <a:gd name="connsiteX5" fmla="*/ 1035 w 10000"/>
              <a:gd name="connsiteY5" fmla="*/ 3669 h 10049"/>
              <a:gd name="connsiteX6" fmla="*/ 8657 w 10000"/>
              <a:gd name="connsiteY6" fmla="*/ 3648 h 10049"/>
              <a:gd name="connsiteX7" fmla="*/ 9009 w 10000"/>
              <a:gd name="connsiteY7" fmla="*/ 3648 h 10049"/>
              <a:gd name="connsiteX8" fmla="*/ 9657 w 10000"/>
              <a:gd name="connsiteY8" fmla="*/ 6759 h 10049"/>
              <a:gd name="connsiteX9" fmla="*/ 9686 w 10000"/>
              <a:gd name="connsiteY9" fmla="*/ 8035 h 10049"/>
              <a:gd name="connsiteX10" fmla="*/ 9685 w 10000"/>
              <a:gd name="connsiteY10" fmla="*/ 8135 h 10049"/>
              <a:gd name="connsiteX11" fmla="*/ 9609 w 10000"/>
              <a:gd name="connsiteY11" fmla="*/ 10049 h 10049"/>
              <a:gd name="connsiteX12" fmla="*/ 9912 w 10000"/>
              <a:gd name="connsiteY12" fmla="*/ 6579 h 10049"/>
              <a:gd name="connsiteX13" fmla="*/ 9912 w 10000"/>
              <a:gd name="connsiteY13" fmla="*/ 6579 h 10049"/>
              <a:gd name="connsiteX14" fmla="*/ 9914 w 10000"/>
              <a:gd name="connsiteY14" fmla="*/ 6579 h 10049"/>
              <a:gd name="connsiteX15" fmla="*/ 10000 w 10000"/>
              <a:gd name="connsiteY15" fmla="*/ 4436 h 10049"/>
              <a:gd name="connsiteX16" fmla="*/ 9323 w 10000"/>
              <a:gd name="connsiteY16" fmla="*/ 49 h 10049"/>
              <a:gd name="connsiteX0" fmla="*/ 9323 w 10000"/>
              <a:gd name="connsiteY0" fmla="*/ 49 h 10049"/>
              <a:gd name="connsiteX1" fmla="*/ 9323 w 10000"/>
              <a:gd name="connsiteY1" fmla="*/ 49 h 10049"/>
              <a:gd name="connsiteX2" fmla="*/ 172 w 10000"/>
              <a:gd name="connsiteY2" fmla="*/ 0 h 10049"/>
              <a:gd name="connsiteX3" fmla="*/ 0 w 10000"/>
              <a:gd name="connsiteY3" fmla="*/ 3648 h 10049"/>
              <a:gd name="connsiteX4" fmla="*/ 1035 w 10000"/>
              <a:gd name="connsiteY4" fmla="*/ 3669 h 10049"/>
              <a:gd name="connsiteX5" fmla="*/ 8657 w 10000"/>
              <a:gd name="connsiteY5" fmla="*/ 3648 h 10049"/>
              <a:gd name="connsiteX6" fmla="*/ 9009 w 10000"/>
              <a:gd name="connsiteY6" fmla="*/ 3648 h 10049"/>
              <a:gd name="connsiteX7" fmla="*/ 9657 w 10000"/>
              <a:gd name="connsiteY7" fmla="*/ 6759 h 10049"/>
              <a:gd name="connsiteX8" fmla="*/ 9686 w 10000"/>
              <a:gd name="connsiteY8" fmla="*/ 8035 h 10049"/>
              <a:gd name="connsiteX9" fmla="*/ 9685 w 10000"/>
              <a:gd name="connsiteY9" fmla="*/ 8135 h 10049"/>
              <a:gd name="connsiteX10" fmla="*/ 9609 w 10000"/>
              <a:gd name="connsiteY10" fmla="*/ 10049 h 10049"/>
              <a:gd name="connsiteX11" fmla="*/ 9912 w 10000"/>
              <a:gd name="connsiteY11" fmla="*/ 6579 h 10049"/>
              <a:gd name="connsiteX12" fmla="*/ 9912 w 10000"/>
              <a:gd name="connsiteY12" fmla="*/ 6579 h 10049"/>
              <a:gd name="connsiteX13" fmla="*/ 9914 w 10000"/>
              <a:gd name="connsiteY13" fmla="*/ 6579 h 10049"/>
              <a:gd name="connsiteX14" fmla="*/ 10000 w 10000"/>
              <a:gd name="connsiteY14" fmla="*/ 4436 h 10049"/>
              <a:gd name="connsiteX15" fmla="*/ 9323 w 10000"/>
              <a:gd name="connsiteY15" fmla="*/ 49 h 10049"/>
              <a:gd name="connsiteX0" fmla="*/ 9858 w 10535"/>
              <a:gd name="connsiteY0" fmla="*/ 49 h 10049"/>
              <a:gd name="connsiteX1" fmla="*/ 9858 w 10535"/>
              <a:gd name="connsiteY1" fmla="*/ 49 h 10049"/>
              <a:gd name="connsiteX2" fmla="*/ 707 w 10535"/>
              <a:gd name="connsiteY2" fmla="*/ 0 h 10049"/>
              <a:gd name="connsiteX3" fmla="*/ 1570 w 10535"/>
              <a:gd name="connsiteY3" fmla="*/ 3669 h 10049"/>
              <a:gd name="connsiteX4" fmla="*/ 9192 w 10535"/>
              <a:gd name="connsiteY4" fmla="*/ 3648 h 10049"/>
              <a:gd name="connsiteX5" fmla="*/ 9544 w 10535"/>
              <a:gd name="connsiteY5" fmla="*/ 3648 h 10049"/>
              <a:gd name="connsiteX6" fmla="*/ 10192 w 10535"/>
              <a:gd name="connsiteY6" fmla="*/ 6759 h 10049"/>
              <a:gd name="connsiteX7" fmla="*/ 10221 w 10535"/>
              <a:gd name="connsiteY7" fmla="*/ 8035 h 10049"/>
              <a:gd name="connsiteX8" fmla="*/ 10220 w 10535"/>
              <a:gd name="connsiteY8" fmla="*/ 8135 h 10049"/>
              <a:gd name="connsiteX9" fmla="*/ 10144 w 10535"/>
              <a:gd name="connsiteY9" fmla="*/ 10049 h 10049"/>
              <a:gd name="connsiteX10" fmla="*/ 10447 w 10535"/>
              <a:gd name="connsiteY10" fmla="*/ 6579 h 10049"/>
              <a:gd name="connsiteX11" fmla="*/ 10447 w 10535"/>
              <a:gd name="connsiteY11" fmla="*/ 6579 h 10049"/>
              <a:gd name="connsiteX12" fmla="*/ 10449 w 10535"/>
              <a:gd name="connsiteY12" fmla="*/ 6579 h 10049"/>
              <a:gd name="connsiteX13" fmla="*/ 10535 w 10535"/>
              <a:gd name="connsiteY13" fmla="*/ 4436 h 10049"/>
              <a:gd name="connsiteX14" fmla="*/ 9858 w 10535"/>
              <a:gd name="connsiteY14" fmla="*/ 49 h 10049"/>
              <a:gd name="connsiteX0" fmla="*/ 9303 w 9980"/>
              <a:gd name="connsiteY0" fmla="*/ 49 h 10049"/>
              <a:gd name="connsiteX1" fmla="*/ 9303 w 9980"/>
              <a:gd name="connsiteY1" fmla="*/ 49 h 10049"/>
              <a:gd name="connsiteX2" fmla="*/ 152 w 9980"/>
              <a:gd name="connsiteY2" fmla="*/ 0 h 10049"/>
              <a:gd name="connsiteX3" fmla="*/ 1015 w 9980"/>
              <a:gd name="connsiteY3" fmla="*/ 3669 h 10049"/>
              <a:gd name="connsiteX4" fmla="*/ 8637 w 9980"/>
              <a:gd name="connsiteY4" fmla="*/ 3648 h 10049"/>
              <a:gd name="connsiteX5" fmla="*/ 8989 w 9980"/>
              <a:gd name="connsiteY5" fmla="*/ 3648 h 10049"/>
              <a:gd name="connsiteX6" fmla="*/ 9637 w 9980"/>
              <a:gd name="connsiteY6" fmla="*/ 6759 h 10049"/>
              <a:gd name="connsiteX7" fmla="*/ 9666 w 9980"/>
              <a:gd name="connsiteY7" fmla="*/ 8035 h 10049"/>
              <a:gd name="connsiteX8" fmla="*/ 9665 w 9980"/>
              <a:gd name="connsiteY8" fmla="*/ 8135 h 10049"/>
              <a:gd name="connsiteX9" fmla="*/ 9589 w 9980"/>
              <a:gd name="connsiteY9" fmla="*/ 10049 h 10049"/>
              <a:gd name="connsiteX10" fmla="*/ 9892 w 9980"/>
              <a:gd name="connsiteY10" fmla="*/ 6579 h 10049"/>
              <a:gd name="connsiteX11" fmla="*/ 9892 w 9980"/>
              <a:gd name="connsiteY11" fmla="*/ 6579 h 10049"/>
              <a:gd name="connsiteX12" fmla="*/ 9894 w 9980"/>
              <a:gd name="connsiteY12" fmla="*/ 6579 h 10049"/>
              <a:gd name="connsiteX13" fmla="*/ 9980 w 9980"/>
              <a:gd name="connsiteY13" fmla="*/ 4436 h 10049"/>
              <a:gd name="connsiteX14" fmla="*/ 9303 w 9980"/>
              <a:gd name="connsiteY14" fmla="*/ 49 h 10049"/>
              <a:gd name="connsiteX0" fmla="*/ 9180 w 9858"/>
              <a:gd name="connsiteY0" fmla="*/ 49 h 10000"/>
              <a:gd name="connsiteX1" fmla="*/ 9180 w 9858"/>
              <a:gd name="connsiteY1" fmla="*/ 49 h 10000"/>
              <a:gd name="connsiteX2" fmla="*/ 10 w 9858"/>
              <a:gd name="connsiteY2" fmla="*/ 0 h 10000"/>
              <a:gd name="connsiteX3" fmla="*/ 875 w 9858"/>
              <a:gd name="connsiteY3" fmla="*/ 3651 h 10000"/>
              <a:gd name="connsiteX4" fmla="*/ 8512 w 9858"/>
              <a:gd name="connsiteY4" fmla="*/ 3630 h 10000"/>
              <a:gd name="connsiteX5" fmla="*/ 8865 w 9858"/>
              <a:gd name="connsiteY5" fmla="*/ 3630 h 10000"/>
              <a:gd name="connsiteX6" fmla="*/ 9514 w 9858"/>
              <a:gd name="connsiteY6" fmla="*/ 6726 h 10000"/>
              <a:gd name="connsiteX7" fmla="*/ 9543 w 9858"/>
              <a:gd name="connsiteY7" fmla="*/ 7996 h 10000"/>
              <a:gd name="connsiteX8" fmla="*/ 9542 w 9858"/>
              <a:gd name="connsiteY8" fmla="*/ 8095 h 10000"/>
              <a:gd name="connsiteX9" fmla="*/ 9466 w 9858"/>
              <a:gd name="connsiteY9" fmla="*/ 10000 h 10000"/>
              <a:gd name="connsiteX10" fmla="*/ 9770 w 9858"/>
              <a:gd name="connsiteY10" fmla="*/ 6547 h 10000"/>
              <a:gd name="connsiteX11" fmla="*/ 9770 w 9858"/>
              <a:gd name="connsiteY11" fmla="*/ 6547 h 10000"/>
              <a:gd name="connsiteX12" fmla="*/ 9772 w 9858"/>
              <a:gd name="connsiteY12" fmla="*/ 6547 h 10000"/>
              <a:gd name="connsiteX13" fmla="*/ 9858 w 9858"/>
              <a:gd name="connsiteY13" fmla="*/ 4414 h 10000"/>
              <a:gd name="connsiteX14" fmla="*/ 9180 w 9858"/>
              <a:gd name="connsiteY14" fmla="*/ 49 h 10000"/>
              <a:gd name="connsiteX0" fmla="*/ 9302 w 9990"/>
              <a:gd name="connsiteY0" fmla="*/ 49 h 10000"/>
              <a:gd name="connsiteX1" fmla="*/ 9302 w 9990"/>
              <a:gd name="connsiteY1" fmla="*/ 49 h 10000"/>
              <a:gd name="connsiteX2" fmla="*/ 0 w 9990"/>
              <a:gd name="connsiteY2" fmla="*/ 0 h 10000"/>
              <a:gd name="connsiteX3" fmla="*/ 878 w 9990"/>
              <a:gd name="connsiteY3" fmla="*/ 3651 h 10000"/>
              <a:gd name="connsiteX4" fmla="*/ 8625 w 9990"/>
              <a:gd name="connsiteY4" fmla="*/ 3630 h 10000"/>
              <a:gd name="connsiteX5" fmla="*/ 8983 w 9990"/>
              <a:gd name="connsiteY5" fmla="*/ 3630 h 10000"/>
              <a:gd name="connsiteX6" fmla="*/ 9641 w 9990"/>
              <a:gd name="connsiteY6" fmla="*/ 6726 h 10000"/>
              <a:gd name="connsiteX7" fmla="*/ 9670 w 9990"/>
              <a:gd name="connsiteY7" fmla="*/ 7996 h 10000"/>
              <a:gd name="connsiteX8" fmla="*/ 9669 w 9990"/>
              <a:gd name="connsiteY8" fmla="*/ 8095 h 10000"/>
              <a:gd name="connsiteX9" fmla="*/ 9592 w 9990"/>
              <a:gd name="connsiteY9" fmla="*/ 10000 h 10000"/>
              <a:gd name="connsiteX10" fmla="*/ 9901 w 9990"/>
              <a:gd name="connsiteY10" fmla="*/ 6547 h 10000"/>
              <a:gd name="connsiteX11" fmla="*/ 9901 w 9990"/>
              <a:gd name="connsiteY11" fmla="*/ 6547 h 10000"/>
              <a:gd name="connsiteX12" fmla="*/ 9903 w 9990"/>
              <a:gd name="connsiteY12" fmla="*/ 6547 h 10000"/>
              <a:gd name="connsiteX13" fmla="*/ 9990 w 9990"/>
              <a:gd name="connsiteY13" fmla="*/ 4414 h 10000"/>
              <a:gd name="connsiteX14" fmla="*/ 9302 w 9990"/>
              <a:gd name="connsiteY14" fmla="*/ 49 h 10000"/>
              <a:gd name="connsiteX0" fmla="*/ 9311 w 10000"/>
              <a:gd name="connsiteY0" fmla="*/ 49 h 10000"/>
              <a:gd name="connsiteX1" fmla="*/ 9311 w 10000"/>
              <a:gd name="connsiteY1" fmla="*/ 49 h 10000"/>
              <a:gd name="connsiteX2" fmla="*/ 0 w 10000"/>
              <a:gd name="connsiteY2" fmla="*/ 0 h 10000"/>
              <a:gd name="connsiteX3" fmla="*/ 879 w 10000"/>
              <a:gd name="connsiteY3" fmla="*/ 3651 h 10000"/>
              <a:gd name="connsiteX4" fmla="*/ 8634 w 10000"/>
              <a:gd name="connsiteY4" fmla="*/ 3630 h 10000"/>
              <a:gd name="connsiteX5" fmla="*/ 8992 w 10000"/>
              <a:gd name="connsiteY5" fmla="*/ 3630 h 10000"/>
              <a:gd name="connsiteX6" fmla="*/ 9651 w 10000"/>
              <a:gd name="connsiteY6" fmla="*/ 6726 h 10000"/>
              <a:gd name="connsiteX7" fmla="*/ 9680 w 10000"/>
              <a:gd name="connsiteY7" fmla="*/ 7996 h 10000"/>
              <a:gd name="connsiteX8" fmla="*/ 9679 w 10000"/>
              <a:gd name="connsiteY8" fmla="*/ 8095 h 10000"/>
              <a:gd name="connsiteX9" fmla="*/ 9602 w 10000"/>
              <a:gd name="connsiteY9" fmla="*/ 10000 h 10000"/>
              <a:gd name="connsiteX10" fmla="*/ 9911 w 10000"/>
              <a:gd name="connsiteY10" fmla="*/ 6547 h 10000"/>
              <a:gd name="connsiteX11" fmla="*/ 9911 w 10000"/>
              <a:gd name="connsiteY11" fmla="*/ 6547 h 10000"/>
              <a:gd name="connsiteX12" fmla="*/ 9913 w 10000"/>
              <a:gd name="connsiteY12" fmla="*/ 6547 h 10000"/>
              <a:gd name="connsiteX13" fmla="*/ 10000 w 10000"/>
              <a:gd name="connsiteY13" fmla="*/ 4414 h 10000"/>
              <a:gd name="connsiteX14" fmla="*/ 9311 w 10000"/>
              <a:gd name="connsiteY14" fmla="*/ 49 h 10000"/>
              <a:gd name="connsiteX0" fmla="*/ 9311 w 10000"/>
              <a:gd name="connsiteY0" fmla="*/ 49 h 10000"/>
              <a:gd name="connsiteX1" fmla="*/ 9311 w 10000"/>
              <a:gd name="connsiteY1" fmla="*/ 49 h 10000"/>
              <a:gd name="connsiteX2" fmla="*/ 0 w 10000"/>
              <a:gd name="connsiteY2" fmla="*/ 0 h 10000"/>
              <a:gd name="connsiteX3" fmla="*/ 879 w 10000"/>
              <a:gd name="connsiteY3" fmla="*/ 3651 h 10000"/>
              <a:gd name="connsiteX4" fmla="*/ 8634 w 10000"/>
              <a:gd name="connsiteY4" fmla="*/ 3630 h 10000"/>
              <a:gd name="connsiteX5" fmla="*/ 8992 w 10000"/>
              <a:gd name="connsiteY5" fmla="*/ 3630 h 10000"/>
              <a:gd name="connsiteX6" fmla="*/ 9651 w 10000"/>
              <a:gd name="connsiteY6" fmla="*/ 6726 h 10000"/>
              <a:gd name="connsiteX7" fmla="*/ 9680 w 10000"/>
              <a:gd name="connsiteY7" fmla="*/ 7996 h 10000"/>
              <a:gd name="connsiteX8" fmla="*/ 9679 w 10000"/>
              <a:gd name="connsiteY8" fmla="*/ 8095 h 10000"/>
              <a:gd name="connsiteX9" fmla="*/ 9602 w 10000"/>
              <a:gd name="connsiteY9" fmla="*/ 10000 h 10000"/>
              <a:gd name="connsiteX10" fmla="*/ 9911 w 10000"/>
              <a:gd name="connsiteY10" fmla="*/ 6547 h 10000"/>
              <a:gd name="connsiteX11" fmla="*/ 9911 w 10000"/>
              <a:gd name="connsiteY11" fmla="*/ 6547 h 10000"/>
              <a:gd name="connsiteX12" fmla="*/ 9913 w 10000"/>
              <a:gd name="connsiteY12" fmla="*/ 6547 h 10000"/>
              <a:gd name="connsiteX13" fmla="*/ 10000 w 10000"/>
              <a:gd name="connsiteY13" fmla="*/ 4414 h 10000"/>
              <a:gd name="connsiteX14" fmla="*/ 9311 w 10000"/>
              <a:gd name="connsiteY14" fmla="*/ 49 h 10000"/>
              <a:gd name="connsiteX0" fmla="*/ 9311 w 10000"/>
              <a:gd name="connsiteY0" fmla="*/ 49 h 10000"/>
              <a:gd name="connsiteX1" fmla="*/ 9311 w 10000"/>
              <a:gd name="connsiteY1" fmla="*/ 49 h 10000"/>
              <a:gd name="connsiteX2" fmla="*/ 0 w 10000"/>
              <a:gd name="connsiteY2" fmla="*/ 0 h 10000"/>
              <a:gd name="connsiteX3" fmla="*/ 879 w 10000"/>
              <a:gd name="connsiteY3" fmla="*/ 3651 h 10000"/>
              <a:gd name="connsiteX4" fmla="*/ 8634 w 10000"/>
              <a:gd name="connsiteY4" fmla="*/ 3630 h 10000"/>
              <a:gd name="connsiteX5" fmla="*/ 8992 w 10000"/>
              <a:gd name="connsiteY5" fmla="*/ 3630 h 10000"/>
              <a:gd name="connsiteX6" fmla="*/ 9651 w 10000"/>
              <a:gd name="connsiteY6" fmla="*/ 6726 h 10000"/>
              <a:gd name="connsiteX7" fmla="*/ 9680 w 10000"/>
              <a:gd name="connsiteY7" fmla="*/ 7996 h 10000"/>
              <a:gd name="connsiteX8" fmla="*/ 9679 w 10000"/>
              <a:gd name="connsiteY8" fmla="*/ 8095 h 10000"/>
              <a:gd name="connsiteX9" fmla="*/ 9602 w 10000"/>
              <a:gd name="connsiteY9" fmla="*/ 10000 h 10000"/>
              <a:gd name="connsiteX10" fmla="*/ 9911 w 10000"/>
              <a:gd name="connsiteY10" fmla="*/ 6547 h 10000"/>
              <a:gd name="connsiteX11" fmla="*/ 9911 w 10000"/>
              <a:gd name="connsiteY11" fmla="*/ 6547 h 10000"/>
              <a:gd name="connsiteX12" fmla="*/ 9913 w 10000"/>
              <a:gd name="connsiteY12" fmla="*/ 6547 h 10000"/>
              <a:gd name="connsiteX13" fmla="*/ 10000 w 10000"/>
              <a:gd name="connsiteY13" fmla="*/ 4414 h 10000"/>
              <a:gd name="connsiteX14" fmla="*/ 9311 w 10000"/>
              <a:gd name="connsiteY14" fmla="*/ 49 h 10000"/>
              <a:gd name="connsiteX0" fmla="*/ 9311 w 10000"/>
              <a:gd name="connsiteY0" fmla="*/ 49 h 10000"/>
              <a:gd name="connsiteX1" fmla="*/ 9311 w 10000"/>
              <a:gd name="connsiteY1" fmla="*/ 49 h 10000"/>
              <a:gd name="connsiteX2" fmla="*/ 0 w 10000"/>
              <a:gd name="connsiteY2" fmla="*/ 0 h 10000"/>
              <a:gd name="connsiteX3" fmla="*/ 879 w 10000"/>
              <a:gd name="connsiteY3" fmla="*/ 3651 h 10000"/>
              <a:gd name="connsiteX4" fmla="*/ 8634 w 10000"/>
              <a:gd name="connsiteY4" fmla="*/ 3630 h 10000"/>
              <a:gd name="connsiteX5" fmla="*/ 8992 w 10000"/>
              <a:gd name="connsiteY5" fmla="*/ 3630 h 10000"/>
              <a:gd name="connsiteX6" fmla="*/ 9651 w 10000"/>
              <a:gd name="connsiteY6" fmla="*/ 6726 h 10000"/>
              <a:gd name="connsiteX7" fmla="*/ 9680 w 10000"/>
              <a:gd name="connsiteY7" fmla="*/ 7996 h 10000"/>
              <a:gd name="connsiteX8" fmla="*/ 9679 w 10000"/>
              <a:gd name="connsiteY8" fmla="*/ 8095 h 10000"/>
              <a:gd name="connsiteX9" fmla="*/ 9602 w 10000"/>
              <a:gd name="connsiteY9" fmla="*/ 10000 h 10000"/>
              <a:gd name="connsiteX10" fmla="*/ 9911 w 10000"/>
              <a:gd name="connsiteY10" fmla="*/ 6547 h 10000"/>
              <a:gd name="connsiteX11" fmla="*/ 9911 w 10000"/>
              <a:gd name="connsiteY11" fmla="*/ 6547 h 10000"/>
              <a:gd name="connsiteX12" fmla="*/ 9913 w 10000"/>
              <a:gd name="connsiteY12" fmla="*/ 6547 h 10000"/>
              <a:gd name="connsiteX13" fmla="*/ 10000 w 10000"/>
              <a:gd name="connsiteY13" fmla="*/ 4414 h 10000"/>
              <a:gd name="connsiteX14" fmla="*/ 9311 w 10000"/>
              <a:gd name="connsiteY14" fmla="*/ 49 h 10000"/>
              <a:gd name="connsiteX0" fmla="*/ 9311 w 10000"/>
              <a:gd name="connsiteY0" fmla="*/ 49 h 10000"/>
              <a:gd name="connsiteX1" fmla="*/ 9311 w 10000"/>
              <a:gd name="connsiteY1" fmla="*/ 49 h 10000"/>
              <a:gd name="connsiteX2" fmla="*/ 0 w 10000"/>
              <a:gd name="connsiteY2" fmla="*/ 0 h 10000"/>
              <a:gd name="connsiteX3" fmla="*/ 879 w 10000"/>
              <a:gd name="connsiteY3" fmla="*/ 3651 h 10000"/>
              <a:gd name="connsiteX4" fmla="*/ 8634 w 10000"/>
              <a:gd name="connsiteY4" fmla="*/ 3630 h 10000"/>
              <a:gd name="connsiteX5" fmla="*/ 8992 w 10000"/>
              <a:gd name="connsiteY5" fmla="*/ 3630 h 10000"/>
              <a:gd name="connsiteX6" fmla="*/ 9651 w 10000"/>
              <a:gd name="connsiteY6" fmla="*/ 6726 h 10000"/>
              <a:gd name="connsiteX7" fmla="*/ 9680 w 10000"/>
              <a:gd name="connsiteY7" fmla="*/ 7996 h 10000"/>
              <a:gd name="connsiteX8" fmla="*/ 9679 w 10000"/>
              <a:gd name="connsiteY8" fmla="*/ 8095 h 10000"/>
              <a:gd name="connsiteX9" fmla="*/ 9602 w 10000"/>
              <a:gd name="connsiteY9" fmla="*/ 10000 h 10000"/>
              <a:gd name="connsiteX10" fmla="*/ 9911 w 10000"/>
              <a:gd name="connsiteY10" fmla="*/ 6547 h 10000"/>
              <a:gd name="connsiteX11" fmla="*/ 9911 w 10000"/>
              <a:gd name="connsiteY11" fmla="*/ 6547 h 10000"/>
              <a:gd name="connsiteX12" fmla="*/ 9913 w 10000"/>
              <a:gd name="connsiteY12" fmla="*/ 6547 h 10000"/>
              <a:gd name="connsiteX13" fmla="*/ 10000 w 10000"/>
              <a:gd name="connsiteY13" fmla="*/ 4414 h 10000"/>
              <a:gd name="connsiteX14" fmla="*/ 9311 w 10000"/>
              <a:gd name="connsiteY14" fmla="*/ 49 h 10000"/>
              <a:gd name="connsiteX0" fmla="*/ 9311 w 10000"/>
              <a:gd name="connsiteY0" fmla="*/ 49 h 10000"/>
              <a:gd name="connsiteX1" fmla="*/ 9311 w 10000"/>
              <a:gd name="connsiteY1" fmla="*/ 49 h 10000"/>
              <a:gd name="connsiteX2" fmla="*/ 0 w 10000"/>
              <a:gd name="connsiteY2" fmla="*/ 0 h 10000"/>
              <a:gd name="connsiteX3" fmla="*/ 879 w 10000"/>
              <a:gd name="connsiteY3" fmla="*/ 3651 h 10000"/>
              <a:gd name="connsiteX4" fmla="*/ 8634 w 10000"/>
              <a:gd name="connsiteY4" fmla="*/ 3630 h 10000"/>
              <a:gd name="connsiteX5" fmla="*/ 8992 w 10000"/>
              <a:gd name="connsiteY5" fmla="*/ 3630 h 10000"/>
              <a:gd name="connsiteX6" fmla="*/ 9651 w 10000"/>
              <a:gd name="connsiteY6" fmla="*/ 6726 h 10000"/>
              <a:gd name="connsiteX7" fmla="*/ 9680 w 10000"/>
              <a:gd name="connsiteY7" fmla="*/ 7996 h 10000"/>
              <a:gd name="connsiteX8" fmla="*/ 9679 w 10000"/>
              <a:gd name="connsiteY8" fmla="*/ 8095 h 10000"/>
              <a:gd name="connsiteX9" fmla="*/ 9602 w 10000"/>
              <a:gd name="connsiteY9" fmla="*/ 10000 h 10000"/>
              <a:gd name="connsiteX10" fmla="*/ 9911 w 10000"/>
              <a:gd name="connsiteY10" fmla="*/ 6547 h 10000"/>
              <a:gd name="connsiteX11" fmla="*/ 9911 w 10000"/>
              <a:gd name="connsiteY11" fmla="*/ 6547 h 10000"/>
              <a:gd name="connsiteX12" fmla="*/ 9913 w 10000"/>
              <a:gd name="connsiteY12" fmla="*/ 6547 h 10000"/>
              <a:gd name="connsiteX13" fmla="*/ 10000 w 10000"/>
              <a:gd name="connsiteY13" fmla="*/ 4414 h 10000"/>
              <a:gd name="connsiteX14" fmla="*/ 9311 w 10000"/>
              <a:gd name="connsiteY14" fmla="*/ 49 h 10000"/>
              <a:gd name="connsiteX0" fmla="*/ 9311 w 10000"/>
              <a:gd name="connsiteY0" fmla="*/ 49 h 10000"/>
              <a:gd name="connsiteX1" fmla="*/ 9311 w 10000"/>
              <a:gd name="connsiteY1" fmla="*/ 49 h 10000"/>
              <a:gd name="connsiteX2" fmla="*/ 0 w 10000"/>
              <a:gd name="connsiteY2" fmla="*/ 0 h 10000"/>
              <a:gd name="connsiteX3" fmla="*/ 879 w 10000"/>
              <a:gd name="connsiteY3" fmla="*/ 3651 h 10000"/>
              <a:gd name="connsiteX4" fmla="*/ 8634 w 10000"/>
              <a:gd name="connsiteY4" fmla="*/ 3630 h 10000"/>
              <a:gd name="connsiteX5" fmla="*/ 8992 w 10000"/>
              <a:gd name="connsiteY5" fmla="*/ 3630 h 10000"/>
              <a:gd name="connsiteX6" fmla="*/ 9651 w 10000"/>
              <a:gd name="connsiteY6" fmla="*/ 6726 h 10000"/>
              <a:gd name="connsiteX7" fmla="*/ 9680 w 10000"/>
              <a:gd name="connsiteY7" fmla="*/ 7996 h 10000"/>
              <a:gd name="connsiteX8" fmla="*/ 9679 w 10000"/>
              <a:gd name="connsiteY8" fmla="*/ 8095 h 10000"/>
              <a:gd name="connsiteX9" fmla="*/ 9602 w 10000"/>
              <a:gd name="connsiteY9" fmla="*/ 10000 h 10000"/>
              <a:gd name="connsiteX10" fmla="*/ 9911 w 10000"/>
              <a:gd name="connsiteY10" fmla="*/ 6547 h 10000"/>
              <a:gd name="connsiteX11" fmla="*/ 9911 w 10000"/>
              <a:gd name="connsiteY11" fmla="*/ 6547 h 10000"/>
              <a:gd name="connsiteX12" fmla="*/ 9913 w 10000"/>
              <a:gd name="connsiteY12" fmla="*/ 6547 h 10000"/>
              <a:gd name="connsiteX13" fmla="*/ 10000 w 10000"/>
              <a:gd name="connsiteY13" fmla="*/ 4414 h 10000"/>
              <a:gd name="connsiteX14" fmla="*/ 9311 w 10000"/>
              <a:gd name="connsiteY14" fmla="*/ 49 h 10000"/>
              <a:gd name="connsiteX0" fmla="*/ 9315 w 10004"/>
              <a:gd name="connsiteY0" fmla="*/ 49 h 10000"/>
              <a:gd name="connsiteX1" fmla="*/ 9315 w 10004"/>
              <a:gd name="connsiteY1" fmla="*/ 49 h 10000"/>
              <a:gd name="connsiteX2" fmla="*/ 4 w 10004"/>
              <a:gd name="connsiteY2" fmla="*/ 0 h 10000"/>
              <a:gd name="connsiteX3" fmla="*/ 33 w 10004"/>
              <a:gd name="connsiteY3" fmla="*/ 3697 h 10000"/>
              <a:gd name="connsiteX4" fmla="*/ 8638 w 10004"/>
              <a:gd name="connsiteY4" fmla="*/ 3630 h 10000"/>
              <a:gd name="connsiteX5" fmla="*/ 8996 w 10004"/>
              <a:gd name="connsiteY5" fmla="*/ 3630 h 10000"/>
              <a:gd name="connsiteX6" fmla="*/ 9655 w 10004"/>
              <a:gd name="connsiteY6" fmla="*/ 6726 h 10000"/>
              <a:gd name="connsiteX7" fmla="*/ 9684 w 10004"/>
              <a:gd name="connsiteY7" fmla="*/ 7996 h 10000"/>
              <a:gd name="connsiteX8" fmla="*/ 9683 w 10004"/>
              <a:gd name="connsiteY8" fmla="*/ 8095 h 10000"/>
              <a:gd name="connsiteX9" fmla="*/ 9606 w 10004"/>
              <a:gd name="connsiteY9" fmla="*/ 10000 h 10000"/>
              <a:gd name="connsiteX10" fmla="*/ 9915 w 10004"/>
              <a:gd name="connsiteY10" fmla="*/ 6547 h 10000"/>
              <a:gd name="connsiteX11" fmla="*/ 9915 w 10004"/>
              <a:gd name="connsiteY11" fmla="*/ 6547 h 10000"/>
              <a:gd name="connsiteX12" fmla="*/ 9917 w 10004"/>
              <a:gd name="connsiteY12" fmla="*/ 6547 h 10000"/>
              <a:gd name="connsiteX13" fmla="*/ 10004 w 10004"/>
              <a:gd name="connsiteY13" fmla="*/ 4414 h 10000"/>
              <a:gd name="connsiteX14" fmla="*/ 9315 w 10004"/>
              <a:gd name="connsiteY14" fmla="*/ 49 h 10000"/>
              <a:gd name="connsiteX0" fmla="*/ 9311 w 10000"/>
              <a:gd name="connsiteY0" fmla="*/ 49 h 10000"/>
              <a:gd name="connsiteX1" fmla="*/ 9311 w 10000"/>
              <a:gd name="connsiteY1" fmla="*/ 49 h 10000"/>
              <a:gd name="connsiteX2" fmla="*/ 0 w 10000"/>
              <a:gd name="connsiteY2" fmla="*/ 0 h 10000"/>
              <a:gd name="connsiteX3" fmla="*/ 29 w 10000"/>
              <a:gd name="connsiteY3" fmla="*/ 3697 h 10000"/>
              <a:gd name="connsiteX4" fmla="*/ 8634 w 10000"/>
              <a:gd name="connsiteY4" fmla="*/ 3630 h 10000"/>
              <a:gd name="connsiteX5" fmla="*/ 8992 w 10000"/>
              <a:gd name="connsiteY5" fmla="*/ 3630 h 10000"/>
              <a:gd name="connsiteX6" fmla="*/ 9651 w 10000"/>
              <a:gd name="connsiteY6" fmla="*/ 6726 h 10000"/>
              <a:gd name="connsiteX7" fmla="*/ 9680 w 10000"/>
              <a:gd name="connsiteY7" fmla="*/ 7996 h 10000"/>
              <a:gd name="connsiteX8" fmla="*/ 9679 w 10000"/>
              <a:gd name="connsiteY8" fmla="*/ 8095 h 10000"/>
              <a:gd name="connsiteX9" fmla="*/ 9602 w 10000"/>
              <a:gd name="connsiteY9" fmla="*/ 10000 h 10000"/>
              <a:gd name="connsiteX10" fmla="*/ 9911 w 10000"/>
              <a:gd name="connsiteY10" fmla="*/ 6547 h 10000"/>
              <a:gd name="connsiteX11" fmla="*/ 9911 w 10000"/>
              <a:gd name="connsiteY11" fmla="*/ 6547 h 10000"/>
              <a:gd name="connsiteX12" fmla="*/ 9913 w 10000"/>
              <a:gd name="connsiteY12" fmla="*/ 6547 h 10000"/>
              <a:gd name="connsiteX13" fmla="*/ 10000 w 10000"/>
              <a:gd name="connsiteY13" fmla="*/ 4414 h 10000"/>
              <a:gd name="connsiteX14" fmla="*/ 9311 w 10000"/>
              <a:gd name="connsiteY14" fmla="*/ 49 h 10000"/>
              <a:gd name="connsiteX0" fmla="*/ 9311 w 10000"/>
              <a:gd name="connsiteY0" fmla="*/ 49 h 10000"/>
              <a:gd name="connsiteX1" fmla="*/ 9311 w 10000"/>
              <a:gd name="connsiteY1" fmla="*/ 49 h 10000"/>
              <a:gd name="connsiteX2" fmla="*/ 0 w 10000"/>
              <a:gd name="connsiteY2" fmla="*/ 0 h 10000"/>
              <a:gd name="connsiteX3" fmla="*/ 29 w 10000"/>
              <a:gd name="connsiteY3" fmla="*/ 3697 h 10000"/>
              <a:gd name="connsiteX4" fmla="*/ 8634 w 10000"/>
              <a:gd name="connsiteY4" fmla="*/ 3630 h 10000"/>
              <a:gd name="connsiteX5" fmla="*/ 8992 w 10000"/>
              <a:gd name="connsiteY5" fmla="*/ 3630 h 10000"/>
              <a:gd name="connsiteX6" fmla="*/ 9651 w 10000"/>
              <a:gd name="connsiteY6" fmla="*/ 6726 h 10000"/>
              <a:gd name="connsiteX7" fmla="*/ 9680 w 10000"/>
              <a:gd name="connsiteY7" fmla="*/ 7996 h 10000"/>
              <a:gd name="connsiteX8" fmla="*/ 9679 w 10000"/>
              <a:gd name="connsiteY8" fmla="*/ 8095 h 10000"/>
              <a:gd name="connsiteX9" fmla="*/ 9602 w 10000"/>
              <a:gd name="connsiteY9" fmla="*/ 10000 h 10000"/>
              <a:gd name="connsiteX10" fmla="*/ 9911 w 10000"/>
              <a:gd name="connsiteY10" fmla="*/ 6547 h 10000"/>
              <a:gd name="connsiteX11" fmla="*/ 9911 w 10000"/>
              <a:gd name="connsiteY11" fmla="*/ 6547 h 10000"/>
              <a:gd name="connsiteX12" fmla="*/ 9913 w 10000"/>
              <a:gd name="connsiteY12" fmla="*/ 6547 h 10000"/>
              <a:gd name="connsiteX13" fmla="*/ 10000 w 10000"/>
              <a:gd name="connsiteY13" fmla="*/ 4414 h 10000"/>
              <a:gd name="connsiteX14" fmla="*/ 9311 w 10000"/>
              <a:gd name="connsiteY14" fmla="*/ 49 h 10000"/>
              <a:gd name="connsiteX0" fmla="*/ 9297 w 9986"/>
              <a:gd name="connsiteY0" fmla="*/ 49 h 10000"/>
              <a:gd name="connsiteX1" fmla="*/ 9297 w 9986"/>
              <a:gd name="connsiteY1" fmla="*/ 49 h 10000"/>
              <a:gd name="connsiteX2" fmla="*/ 0 w 9986"/>
              <a:gd name="connsiteY2" fmla="*/ 0 h 10000"/>
              <a:gd name="connsiteX3" fmla="*/ 15 w 9986"/>
              <a:gd name="connsiteY3" fmla="*/ 3697 h 10000"/>
              <a:gd name="connsiteX4" fmla="*/ 8620 w 9986"/>
              <a:gd name="connsiteY4" fmla="*/ 3630 h 10000"/>
              <a:gd name="connsiteX5" fmla="*/ 8978 w 9986"/>
              <a:gd name="connsiteY5" fmla="*/ 3630 h 10000"/>
              <a:gd name="connsiteX6" fmla="*/ 9637 w 9986"/>
              <a:gd name="connsiteY6" fmla="*/ 6726 h 10000"/>
              <a:gd name="connsiteX7" fmla="*/ 9666 w 9986"/>
              <a:gd name="connsiteY7" fmla="*/ 7996 h 10000"/>
              <a:gd name="connsiteX8" fmla="*/ 9665 w 9986"/>
              <a:gd name="connsiteY8" fmla="*/ 8095 h 10000"/>
              <a:gd name="connsiteX9" fmla="*/ 9588 w 9986"/>
              <a:gd name="connsiteY9" fmla="*/ 10000 h 10000"/>
              <a:gd name="connsiteX10" fmla="*/ 9897 w 9986"/>
              <a:gd name="connsiteY10" fmla="*/ 6547 h 10000"/>
              <a:gd name="connsiteX11" fmla="*/ 9897 w 9986"/>
              <a:gd name="connsiteY11" fmla="*/ 6547 h 10000"/>
              <a:gd name="connsiteX12" fmla="*/ 9899 w 9986"/>
              <a:gd name="connsiteY12" fmla="*/ 6547 h 10000"/>
              <a:gd name="connsiteX13" fmla="*/ 9986 w 9986"/>
              <a:gd name="connsiteY13" fmla="*/ 4414 h 10000"/>
              <a:gd name="connsiteX14" fmla="*/ 9297 w 9986"/>
              <a:gd name="connsiteY14" fmla="*/ 4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86" h="10000">
                <a:moveTo>
                  <a:pt x="9297" y="49"/>
                </a:moveTo>
                <a:lnTo>
                  <a:pt x="9297" y="49"/>
                </a:lnTo>
                <a:lnTo>
                  <a:pt x="0" y="0"/>
                </a:lnTo>
                <a:cubicBezTo>
                  <a:pt x="4" y="49"/>
                  <a:pt x="2" y="3709"/>
                  <a:pt x="15" y="3697"/>
                </a:cubicBezTo>
                <a:lnTo>
                  <a:pt x="8620" y="3630"/>
                </a:lnTo>
                <a:lnTo>
                  <a:pt x="8978" y="3630"/>
                </a:lnTo>
                <a:cubicBezTo>
                  <a:pt x="9288" y="3630"/>
                  <a:pt x="9551" y="4940"/>
                  <a:pt x="9637" y="6726"/>
                </a:cubicBezTo>
                <a:cubicBezTo>
                  <a:pt x="9655" y="7133"/>
                  <a:pt x="9666" y="7559"/>
                  <a:pt x="9666" y="7996"/>
                </a:cubicBezTo>
                <a:cubicBezTo>
                  <a:pt x="9666" y="8026"/>
                  <a:pt x="9666" y="8065"/>
                  <a:pt x="9665" y="8095"/>
                </a:cubicBezTo>
                <a:cubicBezTo>
                  <a:pt x="9663" y="8780"/>
                  <a:pt x="9635" y="9425"/>
                  <a:pt x="9588" y="10000"/>
                </a:cubicBezTo>
                <a:lnTo>
                  <a:pt x="9897" y="6547"/>
                </a:lnTo>
                <a:lnTo>
                  <a:pt x="9897" y="6547"/>
                </a:lnTo>
                <a:lnTo>
                  <a:pt x="9899" y="6547"/>
                </a:lnTo>
                <a:cubicBezTo>
                  <a:pt x="9954" y="5912"/>
                  <a:pt x="9986" y="5189"/>
                  <a:pt x="9986" y="4414"/>
                </a:cubicBezTo>
                <a:cubicBezTo>
                  <a:pt x="9986" y="2003"/>
                  <a:pt x="9678" y="49"/>
                  <a:pt x="9297" y="49"/>
                </a:cubicBezTo>
                <a:close/>
              </a:path>
            </a:pathLst>
          </a:custGeom>
          <a:solidFill>
            <a:srgbClr val="CD410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Freeform 6"/>
          <p:cNvSpPr>
            <a:spLocks/>
          </p:cNvSpPr>
          <p:nvPr userDrawn="1"/>
        </p:nvSpPr>
        <p:spPr bwMode="auto">
          <a:xfrm>
            <a:off x="5592378" y="4969975"/>
            <a:ext cx="2786062" cy="823913"/>
          </a:xfrm>
          <a:custGeom>
            <a:avLst/>
            <a:gdLst>
              <a:gd name="T0" fmla="*/ 673 w 743"/>
              <a:gd name="T1" fmla="*/ 27 h 220"/>
              <a:gd name="T2" fmla="*/ 638 w 743"/>
              <a:gd name="T3" fmla="*/ 30 h 220"/>
              <a:gd name="T4" fmla="*/ 195 w 743"/>
              <a:gd name="T5" fmla="*/ 30 h 220"/>
              <a:gd name="T6" fmla="*/ 105 w 743"/>
              <a:gd name="T7" fmla="*/ 52 h 220"/>
              <a:gd name="T8" fmla="*/ 30 w 743"/>
              <a:gd name="T9" fmla="*/ 121 h 220"/>
              <a:gd name="T10" fmla="*/ 30 w 743"/>
              <a:gd name="T11" fmla="*/ 122 h 220"/>
              <a:gd name="T12" fmla="*/ 22 w 743"/>
              <a:gd name="T13" fmla="*/ 135 h 220"/>
              <a:gd name="T14" fmla="*/ 0 w 743"/>
              <a:gd name="T15" fmla="*/ 220 h 220"/>
              <a:gd name="T16" fmla="*/ 70 w 743"/>
              <a:gd name="T17" fmla="*/ 193 h 220"/>
              <a:gd name="T18" fmla="*/ 105 w 743"/>
              <a:gd name="T19" fmla="*/ 190 h 220"/>
              <a:gd name="T20" fmla="*/ 548 w 743"/>
              <a:gd name="T21" fmla="*/ 190 h 220"/>
              <a:gd name="T22" fmla="*/ 638 w 743"/>
              <a:gd name="T23" fmla="*/ 168 h 220"/>
              <a:gd name="T24" fmla="*/ 713 w 743"/>
              <a:gd name="T25" fmla="*/ 99 h 220"/>
              <a:gd name="T26" fmla="*/ 713 w 743"/>
              <a:gd name="T27" fmla="*/ 98 h 220"/>
              <a:gd name="T28" fmla="*/ 721 w 743"/>
              <a:gd name="T29" fmla="*/ 85 h 220"/>
              <a:gd name="T30" fmla="*/ 743 w 743"/>
              <a:gd name="T31" fmla="*/ 0 h 220"/>
              <a:gd name="T32" fmla="*/ 673 w 743"/>
              <a:gd name="T33" fmla="*/ 2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3" h="220">
                <a:moveTo>
                  <a:pt x="673" y="27"/>
                </a:moveTo>
                <a:cubicBezTo>
                  <a:pt x="662" y="29"/>
                  <a:pt x="650" y="30"/>
                  <a:pt x="638" y="30"/>
                </a:cubicBezTo>
                <a:cubicBezTo>
                  <a:pt x="195" y="30"/>
                  <a:pt x="195" y="30"/>
                  <a:pt x="195" y="30"/>
                </a:cubicBezTo>
                <a:cubicBezTo>
                  <a:pt x="162" y="30"/>
                  <a:pt x="131" y="38"/>
                  <a:pt x="105" y="52"/>
                </a:cubicBezTo>
                <a:cubicBezTo>
                  <a:pt x="74" y="68"/>
                  <a:pt x="48" y="92"/>
                  <a:pt x="30" y="121"/>
                </a:cubicBezTo>
                <a:cubicBezTo>
                  <a:pt x="30" y="121"/>
                  <a:pt x="30" y="122"/>
                  <a:pt x="30" y="122"/>
                </a:cubicBezTo>
                <a:cubicBezTo>
                  <a:pt x="27" y="126"/>
                  <a:pt x="25" y="131"/>
                  <a:pt x="22" y="135"/>
                </a:cubicBezTo>
                <a:cubicBezTo>
                  <a:pt x="8" y="161"/>
                  <a:pt x="1" y="190"/>
                  <a:pt x="0" y="220"/>
                </a:cubicBezTo>
                <a:cubicBezTo>
                  <a:pt x="21" y="207"/>
                  <a:pt x="45" y="198"/>
                  <a:pt x="70" y="193"/>
                </a:cubicBezTo>
                <a:cubicBezTo>
                  <a:pt x="81" y="191"/>
                  <a:pt x="93" y="190"/>
                  <a:pt x="105" y="190"/>
                </a:cubicBezTo>
                <a:cubicBezTo>
                  <a:pt x="548" y="190"/>
                  <a:pt x="548" y="190"/>
                  <a:pt x="548" y="190"/>
                </a:cubicBezTo>
                <a:cubicBezTo>
                  <a:pt x="581" y="190"/>
                  <a:pt x="612" y="182"/>
                  <a:pt x="638" y="168"/>
                </a:cubicBezTo>
                <a:cubicBezTo>
                  <a:pt x="669" y="152"/>
                  <a:pt x="695" y="128"/>
                  <a:pt x="713" y="99"/>
                </a:cubicBezTo>
                <a:cubicBezTo>
                  <a:pt x="713" y="99"/>
                  <a:pt x="713" y="99"/>
                  <a:pt x="713" y="98"/>
                </a:cubicBezTo>
                <a:cubicBezTo>
                  <a:pt x="716" y="94"/>
                  <a:pt x="718" y="89"/>
                  <a:pt x="721" y="85"/>
                </a:cubicBezTo>
                <a:cubicBezTo>
                  <a:pt x="735" y="59"/>
                  <a:pt x="742" y="30"/>
                  <a:pt x="743" y="0"/>
                </a:cubicBezTo>
                <a:cubicBezTo>
                  <a:pt x="722" y="13"/>
                  <a:pt x="698" y="23"/>
                  <a:pt x="673" y="27"/>
                </a:cubicBezTo>
                <a:close/>
              </a:path>
            </a:pathLst>
          </a:custGeom>
          <a:solidFill>
            <a:srgbClr val="1CA9F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Freeform 16"/>
          <p:cNvSpPr>
            <a:spLocks noChangeAspect="1"/>
          </p:cNvSpPr>
          <p:nvPr userDrawn="1"/>
        </p:nvSpPr>
        <p:spPr bwMode="auto">
          <a:xfrm rot="10800000">
            <a:off x="5329354" y="5482807"/>
            <a:ext cx="7773527" cy="1380744"/>
          </a:xfrm>
          <a:custGeom>
            <a:avLst/>
            <a:gdLst>
              <a:gd name="T0" fmla="*/ 6265 w 6795"/>
              <a:gd name="T1" fmla="*/ 0 h 1207"/>
              <a:gd name="T2" fmla="*/ 6265 w 6795"/>
              <a:gd name="T3" fmla="*/ 0 h 1207"/>
              <a:gd name="T4" fmla="*/ 0 w 6795"/>
              <a:gd name="T5" fmla="*/ 0 h 1207"/>
              <a:gd name="T6" fmla="*/ 0 w 6795"/>
              <a:gd name="T7" fmla="*/ 435 h 1207"/>
              <a:gd name="T8" fmla="*/ 5745 w 6795"/>
              <a:gd name="T9" fmla="*/ 435 h 1207"/>
              <a:gd name="T10" fmla="*/ 6020 w 6795"/>
              <a:gd name="T11" fmla="*/ 435 h 1207"/>
              <a:gd name="T12" fmla="*/ 6526 w 6795"/>
              <a:gd name="T13" fmla="*/ 810 h 1207"/>
              <a:gd name="T14" fmla="*/ 6549 w 6795"/>
              <a:gd name="T15" fmla="*/ 964 h 1207"/>
              <a:gd name="T16" fmla="*/ 6549 w 6795"/>
              <a:gd name="T17" fmla="*/ 976 h 1207"/>
              <a:gd name="T18" fmla="*/ 6490 w 6795"/>
              <a:gd name="T19" fmla="*/ 1207 h 1207"/>
              <a:gd name="T20" fmla="*/ 6727 w 6795"/>
              <a:gd name="T21" fmla="*/ 788 h 1207"/>
              <a:gd name="T22" fmla="*/ 6727 w 6795"/>
              <a:gd name="T23" fmla="*/ 788 h 1207"/>
              <a:gd name="T24" fmla="*/ 6727 w 6795"/>
              <a:gd name="T25" fmla="*/ 788 h 1207"/>
              <a:gd name="T26" fmla="*/ 6795 w 6795"/>
              <a:gd name="T27" fmla="*/ 529 h 1207"/>
              <a:gd name="T28" fmla="*/ 6265 w 6795"/>
              <a:gd name="T29"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95" h="1207">
                <a:moveTo>
                  <a:pt x="6265" y="0"/>
                </a:moveTo>
                <a:cubicBezTo>
                  <a:pt x="6265" y="0"/>
                  <a:pt x="6265" y="0"/>
                  <a:pt x="6265" y="0"/>
                </a:cubicBezTo>
                <a:cubicBezTo>
                  <a:pt x="0" y="0"/>
                  <a:pt x="0" y="0"/>
                  <a:pt x="0" y="0"/>
                </a:cubicBezTo>
                <a:cubicBezTo>
                  <a:pt x="0" y="435"/>
                  <a:pt x="0" y="435"/>
                  <a:pt x="0" y="435"/>
                </a:cubicBezTo>
                <a:cubicBezTo>
                  <a:pt x="5745" y="435"/>
                  <a:pt x="5745" y="435"/>
                  <a:pt x="5745" y="435"/>
                </a:cubicBezTo>
                <a:cubicBezTo>
                  <a:pt x="6020" y="435"/>
                  <a:pt x="6020" y="435"/>
                  <a:pt x="6020" y="435"/>
                </a:cubicBezTo>
                <a:cubicBezTo>
                  <a:pt x="6259" y="435"/>
                  <a:pt x="6461" y="593"/>
                  <a:pt x="6526" y="810"/>
                </a:cubicBezTo>
                <a:cubicBezTo>
                  <a:pt x="6541" y="859"/>
                  <a:pt x="6549" y="910"/>
                  <a:pt x="6549" y="964"/>
                </a:cubicBezTo>
                <a:cubicBezTo>
                  <a:pt x="6549" y="968"/>
                  <a:pt x="6549" y="972"/>
                  <a:pt x="6549" y="976"/>
                </a:cubicBezTo>
                <a:cubicBezTo>
                  <a:pt x="6547" y="1059"/>
                  <a:pt x="6526" y="1138"/>
                  <a:pt x="6490" y="1207"/>
                </a:cubicBezTo>
                <a:cubicBezTo>
                  <a:pt x="6727" y="788"/>
                  <a:pt x="6727" y="788"/>
                  <a:pt x="6727" y="788"/>
                </a:cubicBezTo>
                <a:cubicBezTo>
                  <a:pt x="6727" y="788"/>
                  <a:pt x="6727" y="788"/>
                  <a:pt x="6727" y="788"/>
                </a:cubicBezTo>
                <a:cubicBezTo>
                  <a:pt x="6727" y="788"/>
                  <a:pt x="6727" y="788"/>
                  <a:pt x="6727" y="788"/>
                </a:cubicBezTo>
                <a:cubicBezTo>
                  <a:pt x="6770" y="711"/>
                  <a:pt x="6795" y="623"/>
                  <a:pt x="6795" y="529"/>
                </a:cubicBezTo>
                <a:cubicBezTo>
                  <a:pt x="6795" y="237"/>
                  <a:pt x="6558" y="0"/>
                  <a:pt x="6265" y="0"/>
                </a:cubicBezTo>
                <a:close/>
              </a:path>
            </a:pathLst>
          </a:custGeom>
          <a:solidFill>
            <a:srgbClr val="FCB51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cxnSp>
        <p:nvCxnSpPr>
          <p:cNvPr id="28" name="Straight Connector 27"/>
          <p:cNvCxnSpPr/>
          <p:nvPr userDrawn="1"/>
        </p:nvCxnSpPr>
        <p:spPr>
          <a:xfrm>
            <a:off x="6067425" y="3980488"/>
            <a:ext cx="0" cy="316707"/>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5715000" y="6465330"/>
            <a:ext cx="3417718" cy="276999"/>
          </a:xfrm>
          <a:prstGeom prst="rect">
            <a:avLst/>
          </a:prstGeom>
          <a:noFill/>
        </p:spPr>
        <p:txBody>
          <a:bodyPr wrap="square" rtlCol="0">
            <a:spAutoFit/>
          </a:bodyPr>
          <a:lstStyle/>
          <a:p>
            <a:r>
              <a:rPr lang="en-US" sz="1200" b="1" i="1" dirty="0" smtClean="0">
                <a:solidFill>
                  <a:schemeClr val="tx1">
                    <a:lumMod val="65000"/>
                    <a:lumOff val="35000"/>
                  </a:schemeClr>
                </a:solidFill>
                <a:latin typeface="Georgia" pitchFamily="18" charset="0"/>
              </a:rPr>
              <a:t>Finance and Markets</a:t>
            </a:r>
            <a:r>
              <a:rPr lang="en-US" sz="1200" b="1" i="1" baseline="0" dirty="0" smtClean="0">
                <a:solidFill>
                  <a:schemeClr val="tx1">
                    <a:lumMod val="65000"/>
                    <a:lumOff val="35000"/>
                  </a:schemeClr>
                </a:solidFill>
                <a:latin typeface="Georgia" pitchFamily="18" charset="0"/>
              </a:rPr>
              <a:t> Practice</a:t>
            </a:r>
            <a:endParaRPr lang="en-US" sz="1200" b="1" i="1" dirty="0">
              <a:solidFill>
                <a:schemeClr val="tx1">
                  <a:lumMod val="65000"/>
                  <a:lumOff val="35000"/>
                </a:schemeClr>
              </a:solidFill>
              <a:latin typeface="Georgia" pitchFamily="18" charset="0"/>
            </a:endParaRPr>
          </a:p>
        </p:txBody>
      </p:sp>
      <p:sp>
        <p:nvSpPr>
          <p:cNvPr id="33" name="Text Placeholder 32"/>
          <p:cNvSpPr>
            <a:spLocks noGrp="1"/>
          </p:cNvSpPr>
          <p:nvPr>
            <p:ph type="body" sz="quarter" idx="10" hasCustomPrompt="1"/>
          </p:nvPr>
        </p:nvSpPr>
        <p:spPr>
          <a:xfrm>
            <a:off x="3657600" y="3930650"/>
            <a:ext cx="2438400" cy="412750"/>
          </a:xfrm>
        </p:spPr>
        <p:txBody>
          <a:bodyPr/>
          <a:lstStyle>
            <a:lvl1pPr marL="0" indent="0" algn="r">
              <a:buNone/>
              <a:defRPr b="0" cap="all" baseline="0">
                <a:solidFill>
                  <a:schemeClr val="bg1"/>
                </a:solidFill>
                <a:latin typeface="Arial Narrow" pitchFamily="34" charset="0"/>
              </a:defRPr>
            </a:lvl1pPr>
          </a:lstStyle>
          <a:p>
            <a:pPr lvl="0"/>
            <a:r>
              <a:rPr lang="en-US" dirty="0" smtClean="0"/>
              <a:t>Author Name</a:t>
            </a:r>
            <a:endParaRPr lang="en-US" dirty="0"/>
          </a:p>
        </p:txBody>
      </p:sp>
      <p:sp>
        <p:nvSpPr>
          <p:cNvPr id="34" name="Text Placeholder 32"/>
          <p:cNvSpPr>
            <a:spLocks noGrp="1"/>
          </p:cNvSpPr>
          <p:nvPr>
            <p:ph type="body" sz="quarter" idx="11" hasCustomPrompt="1"/>
          </p:nvPr>
        </p:nvSpPr>
        <p:spPr>
          <a:xfrm>
            <a:off x="6096000" y="3930650"/>
            <a:ext cx="2438400" cy="412750"/>
          </a:xfrm>
        </p:spPr>
        <p:txBody>
          <a:bodyPr/>
          <a:lstStyle>
            <a:lvl1pPr marL="0" indent="0" algn="l">
              <a:buNone/>
              <a:defRPr b="0" cap="all" baseline="0">
                <a:solidFill>
                  <a:schemeClr val="bg1"/>
                </a:solidFill>
                <a:latin typeface="Arial Narrow" pitchFamily="34" charset="0"/>
              </a:defRPr>
            </a:lvl1pPr>
          </a:lstStyle>
          <a:p>
            <a:pPr lvl="0"/>
            <a:r>
              <a:rPr lang="en-US" dirty="0" smtClean="0"/>
              <a:t>Date</a:t>
            </a:r>
            <a:endParaRPr lang="en-US" dirty="0"/>
          </a:p>
        </p:txBody>
      </p:sp>
    </p:spTree>
    <p:extLst>
      <p:ext uri="{BB962C8B-B14F-4D97-AF65-F5344CB8AC3E}">
        <p14:creationId xmlns:p14="http://schemas.microsoft.com/office/powerpoint/2010/main" val="29477871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457200" y="1600200"/>
            <a:ext cx="8229600" cy="4572000"/>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p:nvPr>
        </p:nvSpPr>
        <p:spPr>
          <a:xfrm>
            <a:off x="533400" y="1600200"/>
            <a:ext cx="8153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endParaRPr lang="en-US" dirty="0"/>
          </a:p>
        </p:txBody>
      </p:sp>
      <p:sp>
        <p:nvSpPr>
          <p:cNvPr id="10" name="Footer Placeholder 9"/>
          <p:cNvSpPr>
            <a:spLocks noGrp="1"/>
          </p:cNvSpPr>
          <p:nvPr>
            <p:ph type="ftr" sz="quarter" idx="15"/>
          </p:nvPr>
        </p:nvSpPr>
        <p:spPr/>
        <p:txBody>
          <a:bodyPr/>
          <a:lstStyle/>
          <a:p>
            <a:endParaRPr lang="en-US" cap="all" dirty="0"/>
          </a:p>
        </p:txBody>
      </p:sp>
      <p:sp>
        <p:nvSpPr>
          <p:cNvPr id="11" name="Slide Number Placeholder 10"/>
          <p:cNvSpPr>
            <a:spLocks noGrp="1"/>
          </p:cNvSpPr>
          <p:nvPr>
            <p:ph type="sldNum" sz="quarter" idx="16"/>
          </p:nvPr>
        </p:nvSpPr>
        <p:spPr/>
        <p:txBody>
          <a:bodyPr/>
          <a:lstStyle/>
          <a:p>
            <a:fld id="{B1B2F1D6-8E65-46DB-95B7-331DA8F8470F}" type="slidenum">
              <a:rPr lang="en-US" smtClean="0"/>
              <a:pPr/>
              <a:t>‹#›</a:t>
            </a:fld>
            <a:endParaRPr lang="en-US" dirty="0"/>
          </a:p>
        </p:txBody>
      </p:sp>
      <p:sp>
        <p:nvSpPr>
          <p:cNvPr id="12" name="Title 11"/>
          <p:cNvSpPr>
            <a:spLocks noGrp="1"/>
          </p:cNvSpPr>
          <p:nvPr>
            <p:ph type="title"/>
          </p:nvPr>
        </p:nvSpPr>
        <p:spPr/>
        <p:txBody>
          <a:bodyPr vert="horz" lIns="91440" tIns="45720" rIns="91440" bIns="45720" rtlCol="0" anchor="ctr">
            <a:noAutofit/>
          </a:bodyPr>
          <a:lstStyle>
            <a:lvl1pPr>
              <a:defRPr kumimoji="0" lang="en-US" sz="3800" b="1" i="1" u="none" strike="noStrike" cap="none" spc="0" normalizeH="0" baseline="0">
                <a:ln>
                  <a:noFill/>
                </a:ln>
                <a:solidFill>
                  <a:srgbClr val="CD4106"/>
                </a:solidFill>
                <a:effectLst/>
                <a:uLnTx/>
                <a:uFillTx/>
                <a:latin typeface="Georgia"/>
              </a:defRPr>
            </a:lvl1pPr>
          </a:lstStyle>
          <a:p>
            <a:pPr marL="0" marR="0" lvl="0" indent="0" algn="l" fontAlgn="auto">
              <a:lnSpc>
                <a:spcPct val="100000"/>
              </a:lnSpc>
              <a:spcAft>
                <a:spcPts val="0"/>
              </a:spcAft>
              <a:buClrTx/>
              <a:buSzTx/>
              <a:buFontTx/>
              <a:tabLst/>
            </a:pPr>
            <a:r>
              <a:rPr lang="en-US" smtClean="0"/>
              <a:t>Click to edit Master title style</a:t>
            </a:r>
            <a:endParaRPr lang="en-US"/>
          </a:p>
        </p:txBody>
      </p:sp>
    </p:spTree>
    <p:extLst>
      <p:ext uri="{BB962C8B-B14F-4D97-AF65-F5344CB8AC3E}">
        <p14:creationId xmlns:p14="http://schemas.microsoft.com/office/powerpoint/2010/main" val="2025691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lvl1pPr>
              <a:defRPr kumimoji="0" lang="en-US" sz="3800" b="1" i="1" u="none" strike="noStrike" cap="none" spc="0" normalizeH="0" baseline="0">
                <a:ln>
                  <a:noFill/>
                </a:ln>
                <a:solidFill>
                  <a:srgbClr val="CD4106"/>
                </a:solidFill>
                <a:effectLst/>
                <a:uLnTx/>
                <a:uFillTx/>
                <a:latin typeface="Georgia"/>
              </a:defRPr>
            </a:lvl1pPr>
          </a:lstStyle>
          <a:p>
            <a:pPr marL="0" marR="0" lvl="0" indent="0" algn="l" fontAlgn="auto">
              <a:lnSpc>
                <a:spcPct val="100000"/>
              </a:lnSpc>
              <a:spcAft>
                <a:spcPts val="0"/>
              </a:spcAft>
              <a:buClrTx/>
              <a:buSzTx/>
              <a:buFontTx/>
              <a:tabLst/>
            </a:pPr>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cap="all" dirty="0"/>
          </a:p>
        </p:txBody>
      </p:sp>
      <p:sp>
        <p:nvSpPr>
          <p:cNvPr id="5" name="Slide Number Placeholder 4"/>
          <p:cNvSpPr>
            <a:spLocks noGrp="1"/>
          </p:cNvSpPr>
          <p:nvPr>
            <p:ph type="sldNum" sz="quarter" idx="12"/>
          </p:nvPr>
        </p:nvSpPr>
        <p:spPr/>
        <p:txBody>
          <a:bodyPr/>
          <a:lstStyle/>
          <a:p>
            <a:fld id="{B1B2F1D6-8E65-46DB-95B7-331DA8F8470F}" type="slidenum">
              <a:rPr lang="en-US" smtClean="0"/>
              <a:pPr/>
              <a:t>‹#›</a:t>
            </a:fld>
            <a:endParaRPr lang="en-US" dirty="0"/>
          </a:p>
        </p:txBody>
      </p:sp>
      <p:sp>
        <p:nvSpPr>
          <p:cNvPr id="6" name="Rectangle 5"/>
          <p:cNvSpPr/>
          <p:nvPr userDrawn="1"/>
        </p:nvSpPr>
        <p:spPr>
          <a:xfrm>
            <a:off x="6172200" y="1600200"/>
            <a:ext cx="2590800" cy="4572000"/>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p:nvPr>
        </p:nvSpPr>
        <p:spPr>
          <a:xfrm>
            <a:off x="533400" y="1589314"/>
            <a:ext cx="54864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6139543" y="1600200"/>
            <a:ext cx="2590800" cy="45720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b="1">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edit Master text styles</a:t>
            </a:r>
          </a:p>
          <a:p>
            <a:pPr lvl="0"/>
            <a:endParaRPr lang="en-US" dirty="0" smtClean="0"/>
          </a:p>
        </p:txBody>
      </p:sp>
    </p:spTree>
    <p:extLst>
      <p:ext uri="{BB962C8B-B14F-4D97-AF65-F5344CB8AC3E}">
        <p14:creationId xmlns:p14="http://schemas.microsoft.com/office/powerpoint/2010/main" val="29204123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800" b="1" i="1" dirty="0">
                <a:solidFill>
                  <a:schemeClr val="tx1">
                    <a:lumMod val="65000"/>
                    <a:lumOff val="35000"/>
                  </a:schemeClr>
                </a:solidFill>
                <a:latin typeface="+mj-lt"/>
              </a:defRPr>
            </a:lvl1pPr>
          </a:lstStyle>
          <a:p>
            <a:pPr lvl="0" algn="l"/>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cap="all" dirty="0"/>
          </a:p>
        </p:txBody>
      </p:sp>
      <p:sp>
        <p:nvSpPr>
          <p:cNvPr id="5" name="Slide Number Placeholder 4"/>
          <p:cNvSpPr>
            <a:spLocks noGrp="1"/>
          </p:cNvSpPr>
          <p:nvPr>
            <p:ph type="sldNum" sz="quarter" idx="12"/>
          </p:nvPr>
        </p:nvSpPr>
        <p:spPr/>
        <p:txBody>
          <a:bodyPr/>
          <a:lstStyle/>
          <a:p>
            <a:fld id="{B1B2F1D6-8E65-46DB-95B7-331DA8F8470F}" type="slidenum">
              <a:rPr lang="en-US" smtClean="0"/>
              <a:pPr/>
              <a:t>‹#›</a:t>
            </a:fld>
            <a:endParaRPr lang="en-US" dirty="0"/>
          </a:p>
        </p:txBody>
      </p:sp>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l="26606"/>
          <a:stretch/>
        </p:blipFill>
        <p:spPr>
          <a:xfrm>
            <a:off x="-161925" y="1560124"/>
            <a:ext cx="8883706" cy="1984468"/>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6903" y="3754816"/>
            <a:ext cx="6149733" cy="2950784"/>
          </a:xfrm>
          <a:prstGeom prst="rect">
            <a:avLst/>
          </a:prstGeom>
        </p:spPr>
      </p:pic>
      <p:pic>
        <p:nvPicPr>
          <p:cNvPr id="41" name="Picture 4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640" y="3132985"/>
            <a:ext cx="7407910" cy="1028649"/>
          </a:xfrm>
          <a:prstGeom prst="rect">
            <a:avLst/>
          </a:prstGeom>
        </p:spPr>
      </p:pic>
      <p:grpSp>
        <p:nvGrpSpPr>
          <p:cNvPr id="42" name="Group 41"/>
          <p:cNvGrpSpPr/>
          <p:nvPr userDrawn="1"/>
        </p:nvGrpSpPr>
        <p:grpSpPr>
          <a:xfrm>
            <a:off x="909161" y="1373504"/>
            <a:ext cx="2836802" cy="1081564"/>
            <a:chOff x="909161" y="1021079"/>
            <a:chExt cx="2836802" cy="1081564"/>
          </a:xfrm>
        </p:grpSpPr>
        <p:sp>
          <p:nvSpPr>
            <p:cNvPr id="43" name="TextBox 42"/>
            <p:cNvSpPr txBox="1"/>
            <p:nvPr/>
          </p:nvSpPr>
          <p:spPr>
            <a:xfrm>
              <a:off x="2024487" y="1396891"/>
              <a:ext cx="172147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endParaRPr>
            </a:p>
          </p:txBody>
        </p:sp>
        <p:grpSp>
          <p:nvGrpSpPr>
            <p:cNvPr id="44" name="Group 43"/>
            <p:cNvGrpSpPr/>
            <p:nvPr/>
          </p:nvGrpSpPr>
          <p:grpSpPr>
            <a:xfrm>
              <a:off x="909161" y="1021079"/>
              <a:ext cx="1081564" cy="1081564"/>
              <a:chOff x="934402" y="1008221"/>
              <a:chExt cx="1031082" cy="1031082"/>
            </a:xfrm>
          </p:grpSpPr>
          <p:sp>
            <p:nvSpPr>
              <p:cNvPr id="46" name="Oval 45"/>
              <p:cNvSpPr/>
              <p:nvPr/>
            </p:nvSpPr>
            <p:spPr>
              <a:xfrm>
                <a:off x="934402" y="1008221"/>
                <a:ext cx="1031082" cy="1031082"/>
              </a:xfrm>
              <a:prstGeom prst="ellipse">
                <a:avLst/>
              </a:prstGeom>
              <a:blipFill dpi="0" rotWithShape="1">
                <a:blip r:embed="rId5">
                  <a:extLst>
                    <a:ext uri="{28A0092B-C50C-407E-A947-70E740481C1C}">
                      <a14:useLocalDpi xmlns:a14="http://schemas.microsoft.com/office/drawing/2010/main" val="0"/>
                    </a:ext>
                  </a:extLst>
                </a:blip>
                <a:srcRect/>
                <a:tile tx="0" ty="0" sx="100000" sy="100000" flip="none" algn="tl"/>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Narrow"/>
                  <a:ea typeface="+mn-ea"/>
                  <a:cs typeface="+mn-cs"/>
                </a:endParaRPr>
              </a:p>
            </p:txBody>
          </p:sp>
          <p:sp>
            <p:nvSpPr>
              <p:cNvPr id="47" name="Oval 46"/>
              <p:cNvSpPr/>
              <p:nvPr/>
            </p:nvSpPr>
            <p:spPr>
              <a:xfrm>
                <a:off x="1011555" y="1085374"/>
                <a:ext cx="876776" cy="876776"/>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Narrow"/>
                  <a:ea typeface="+mn-ea"/>
                  <a:cs typeface="+mn-cs"/>
                </a:endParaRPr>
              </a:p>
            </p:txBody>
          </p:sp>
        </p:grpSp>
        <p:sp>
          <p:nvSpPr>
            <p:cNvPr id="45" name="TextBox 44"/>
            <p:cNvSpPr txBox="1"/>
            <p:nvPr/>
          </p:nvSpPr>
          <p:spPr>
            <a:xfrm>
              <a:off x="1209347" y="1078951"/>
              <a:ext cx="486030"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1" u="none" strike="noStrike" kern="0" cap="none" spc="0" normalizeH="0" baseline="0" noProof="0" dirty="0" smtClean="0">
                  <a:ln>
                    <a:noFill/>
                  </a:ln>
                  <a:solidFill>
                    <a:sysClr val="windowText" lastClr="000000"/>
                  </a:solidFill>
                  <a:effectLst/>
                  <a:uLnTx/>
                  <a:uFillTx/>
                  <a:latin typeface="Georgia"/>
                </a:rPr>
                <a:t>1</a:t>
              </a:r>
              <a:endParaRPr kumimoji="0" lang="en-US" sz="4800" b="1" i="1" u="none" strike="noStrike" kern="0" cap="none" spc="0" normalizeH="0" baseline="0" noProof="0" dirty="0">
                <a:ln>
                  <a:noFill/>
                </a:ln>
                <a:solidFill>
                  <a:sysClr val="windowText" lastClr="000000"/>
                </a:solidFill>
                <a:effectLst/>
                <a:uLnTx/>
                <a:uFillTx/>
                <a:latin typeface="Georgia"/>
              </a:endParaRPr>
            </a:p>
          </p:txBody>
        </p:sp>
      </p:grpSp>
      <p:grpSp>
        <p:nvGrpSpPr>
          <p:cNvPr id="48" name="Group 47"/>
          <p:cNvGrpSpPr/>
          <p:nvPr userDrawn="1"/>
        </p:nvGrpSpPr>
        <p:grpSpPr>
          <a:xfrm>
            <a:off x="4058602" y="1373504"/>
            <a:ext cx="2836326" cy="1081564"/>
            <a:chOff x="4058602" y="1021079"/>
            <a:chExt cx="2836326" cy="1081564"/>
          </a:xfrm>
        </p:grpSpPr>
        <p:sp>
          <p:nvSpPr>
            <p:cNvPr id="49" name="TextBox 48"/>
            <p:cNvSpPr txBox="1"/>
            <p:nvPr/>
          </p:nvSpPr>
          <p:spPr>
            <a:xfrm>
              <a:off x="5173452" y="1396891"/>
              <a:ext cx="172147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endParaRPr>
            </a:p>
          </p:txBody>
        </p:sp>
        <p:grpSp>
          <p:nvGrpSpPr>
            <p:cNvPr id="50" name="Group 49"/>
            <p:cNvGrpSpPr/>
            <p:nvPr/>
          </p:nvGrpSpPr>
          <p:grpSpPr>
            <a:xfrm>
              <a:off x="4058602" y="1021079"/>
              <a:ext cx="1081564" cy="1081564"/>
              <a:chOff x="934402" y="1008221"/>
              <a:chExt cx="1031082" cy="1031082"/>
            </a:xfrm>
          </p:grpSpPr>
          <p:sp>
            <p:nvSpPr>
              <p:cNvPr id="52" name="Oval 51"/>
              <p:cNvSpPr/>
              <p:nvPr/>
            </p:nvSpPr>
            <p:spPr>
              <a:xfrm>
                <a:off x="934402" y="1008221"/>
                <a:ext cx="1031082" cy="1031082"/>
              </a:xfrm>
              <a:prstGeom prst="ellipse">
                <a:avLst/>
              </a:prstGeom>
              <a:blipFill dpi="0" rotWithShape="1">
                <a:blip r:embed="rId5">
                  <a:extLst>
                    <a:ext uri="{28A0092B-C50C-407E-A947-70E740481C1C}">
                      <a14:useLocalDpi xmlns:a14="http://schemas.microsoft.com/office/drawing/2010/main" val="0"/>
                    </a:ext>
                  </a:extLst>
                </a:blip>
                <a:srcRect/>
                <a:tile tx="0" ty="0" sx="100000" sy="100000" flip="none" algn="tl"/>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Narrow"/>
                  <a:ea typeface="+mn-ea"/>
                  <a:cs typeface="+mn-cs"/>
                </a:endParaRPr>
              </a:p>
            </p:txBody>
          </p:sp>
          <p:sp>
            <p:nvSpPr>
              <p:cNvPr id="53" name="Oval 52"/>
              <p:cNvSpPr/>
              <p:nvPr/>
            </p:nvSpPr>
            <p:spPr>
              <a:xfrm>
                <a:off x="1011555" y="1085374"/>
                <a:ext cx="876776" cy="876776"/>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Narrow"/>
                  <a:ea typeface="+mn-ea"/>
                  <a:cs typeface="+mn-cs"/>
                </a:endParaRPr>
              </a:p>
            </p:txBody>
          </p:sp>
        </p:grpSp>
        <p:sp>
          <p:nvSpPr>
            <p:cNvPr id="51" name="TextBox 50"/>
            <p:cNvSpPr txBox="1"/>
            <p:nvPr/>
          </p:nvSpPr>
          <p:spPr>
            <a:xfrm>
              <a:off x="4315153" y="1078951"/>
              <a:ext cx="570990"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1" u="none" strike="noStrike" kern="0" cap="none" spc="0" normalizeH="0" baseline="0" noProof="0" dirty="0" smtClean="0">
                  <a:ln>
                    <a:noFill/>
                  </a:ln>
                  <a:solidFill>
                    <a:sysClr val="windowText" lastClr="000000"/>
                  </a:solidFill>
                  <a:effectLst/>
                  <a:uLnTx/>
                  <a:uFillTx/>
                  <a:latin typeface="Georgia"/>
                </a:rPr>
                <a:t>2</a:t>
              </a:r>
              <a:endParaRPr kumimoji="0" lang="en-US" sz="4800" b="1" i="1" u="none" strike="noStrike" kern="0" cap="none" spc="0" normalizeH="0" baseline="0" noProof="0" dirty="0">
                <a:ln>
                  <a:noFill/>
                </a:ln>
                <a:solidFill>
                  <a:sysClr val="windowText" lastClr="000000"/>
                </a:solidFill>
                <a:effectLst/>
                <a:uLnTx/>
                <a:uFillTx/>
                <a:latin typeface="Georgia"/>
              </a:endParaRPr>
            </a:p>
          </p:txBody>
        </p:sp>
      </p:grpSp>
      <p:grpSp>
        <p:nvGrpSpPr>
          <p:cNvPr id="54" name="Group 53"/>
          <p:cNvGrpSpPr/>
          <p:nvPr userDrawn="1"/>
        </p:nvGrpSpPr>
        <p:grpSpPr>
          <a:xfrm>
            <a:off x="1400601" y="3112611"/>
            <a:ext cx="3198582" cy="1081564"/>
            <a:chOff x="1400601" y="2760186"/>
            <a:chExt cx="3198582" cy="1081564"/>
          </a:xfrm>
        </p:grpSpPr>
        <p:sp>
          <p:nvSpPr>
            <p:cNvPr id="55" name="TextBox 54"/>
            <p:cNvSpPr txBox="1"/>
            <p:nvPr/>
          </p:nvSpPr>
          <p:spPr>
            <a:xfrm>
              <a:off x="2516197" y="3130441"/>
              <a:ext cx="208298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endParaRPr>
            </a:p>
          </p:txBody>
        </p:sp>
        <p:grpSp>
          <p:nvGrpSpPr>
            <p:cNvPr id="56" name="Group 55"/>
            <p:cNvGrpSpPr/>
            <p:nvPr/>
          </p:nvGrpSpPr>
          <p:grpSpPr>
            <a:xfrm>
              <a:off x="1400601" y="2760186"/>
              <a:ext cx="1081564" cy="1081564"/>
              <a:chOff x="934402" y="1008221"/>
              <a:chExt cx="1031082" cy="1031082"/>
            </a:xfrm>
          </p:grpSpPr>
          <p:sp>
            <p:nvSpPr>
              <p:cNvPr id="58" name="Oval 57"/>
              <p:cNvSpPr/>
              <p:nvPr/>
            </p:nvSpPr>
            <p:spPr>
              <a:xfrm>
                <a:off x="934402" y="1008221"/>
                <a:ext cx="1031082" cy="1031082"/>
              </a:xfrm>
              <a:prstGeom prst="ellipse">
                <a:avLst/>
              </a:prstGeom>
              <a:blipFill dpi="0" rotWithShape="1">
                <a:blip r:embed="rId5">
                  <a:extLst>
                    <a:ext uri="{28A0092B-C50C-407E-A947-70E740481C1C}">
                      <a14:useLocalDpi xmlns:a14="http://schemas.microsoft.com/office/drawing/2010/main" val="0"/>
                    </a:ext>
                  </a:extLst>
                </a:blip>
                <a:srcRect/>
                <a:tile tx="0" ty="0" sx="100000" sy="100000" flip="none" algn="tl"/>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Narrow"/>
                  <a:ea typeface="+mn-ea"/>
                  <a:cs typeface="+mn-cs"/>
                </a:endParaRPr>
              </a:p>
            </p:txBody>
          </p:sp>
          <p:sp>
            <p:nvSpPr>
              <p:cNvPr id="59" name="Oval 58"/>
              <p:cNvSpPr/>
              <p:nvPr/>
            </p:nvSpPr>
            <p:spPr>
              <a:xfrm>
                <a:off x="1011555" y="1085374"/>
                <a:ext cx="876776" cy="876776"/>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Narrow"/>
                  <a:ea typeface="+mn-ea"/>
                  <a:cs typeface="+mn-cs"/>
                </a:endParaRPr>
              </a:p>
            </p:txBody>
          </p:sp>
        </p:grpSp>
        <p:sp>
          <p:nvSpPr>
            <p:cNvPr id="57" name="TextBox 56"/>
            <p:cNvSpPr txBox="1"/>
            <p:nvPr/>
          </p:nvSpPr>
          <p:spPr>
            <a:xfrm>
              <a:off x="1666547" y="2776702"/>
              <a:ext cx="583814"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1" u="none" strike="noStrike" kern="0" cap="none" spc="0" normalizeH="0" baseline="0" noProof="0" dirty="0" smtClean="0">
                  <a:ln>
                    <a:noFill/>
                  </a:ln>
                  <a:solidFill>
                    <a:sysClr val="windowText" lastClr="000000"/>
                  </a:solidFill>
                  <a:effectLst/>
                  <a:uLnTx/>
                  <a:uFillTx/>
                  <a:latin typeface="Georgia"/>
                </a:rPr>
                <a:t>4</a:t>
              </a:r>
              <a:endParaRPr kumimoji="0" lang="en-US" sz="4800" b="1" i="1" u="none" strike="noStrike" kern="0" cap="none" spc="0" normalizeH="0" baseline="0" noProof="0" dirty="0">
                <a:ln>
                  <a:noFill/>
                </a:ln>
                <a:solidFill>
                  <a:sysClr val="windowText" lastClr="000000"/>
                </a:solidFill>
                <a:effectLst/>
                <a:uLnTx/>
                <a:uFillTx/>
                <a:latin typeface="Georgia"/>
              </a:endParaRPr>
            </a:p>
          </p:txBody>
        </p:sp>
      </p:grpSp>
      <p:grpSp>
        <p:nvGrpSpPr>
          <p:cNvPr id="60" name="Group 59"/>
          <p:cNvGrpSpPr/>
          <p:nvPr userDrawn="1"/>
        </p:nvGrpSpPr>
        <p:grpSpPr>
          <a:xfrm>
            <a:off x="4785042" y="3112611"/>
            <a:ext cx="3643683" cy="1081564"/>
            <a:chOff x="4607242" y="2760186"/>
            <a:chExt cx="3643683" cy="1081564"/>
          </a:xfrm>
        </p:grpSpPr>
        <p:sp>
          <p:nvSpPr>
            <p:cNvPr id="61" name="TextBox 60"/>
            <p:cNvSpPr txBox="1"/>
            <p:nvPr/>
          </p:nvSpPr>
          <p:spPr>
            <a:xfrm>
              <a:off x="5730511" y="3130441"/>
              <a:ext cx="252041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endParaRPr>
            </a:p>
          </p:txBody>
        </p:sp>
        <p:grpSp>
          <p:nvGrpSpPr>
            <p:cNvPr id="62" name="Group 61"/>
            <p:cNvGrpSpPr/>
            <p:nvPr/>
          </p:nvGrpSpPr>
          <p:grpSpPr>
            <a:xfrm>
              <a:off x="4607242" y="2760186"/>
              <a:ext cx="1081564" cy="1081564"/>
              <a:chOff x="934402" y="1008221"/>
              <a:chExt cx="1031082" cy="1031082"/>
            </a:xfrm>
          </p:grpSpPr>
          <p:sp>
            <p:nvSpPr>
              <p:cNvPr id="64" name="Oval 63"/>
              <p:cNvSpPr/>
              <p:nvPr/>
            </p:nvSpPr>
            <p:spPr>
              <a:xfrm>
                <a:off x="934402" y="1008221"/>
                <a:ext cx="1031082" cy="1031082"/>
              </a:xfrm>
              <a:prstGeom prst="ellipse">
                <a:avLst/>
              </a:prstGeom>
              <a:blipFill dpi="0" rotWithShape="1">
                <a:blip r:embed="rId5">
                  <a:extLst>
                    <a:ext uri="{28A0092B-C50C-407E-A947-70E740481C1C}">
                      <a14:useLocalDpi xmlns:a14="http://schemas.microsoft.com/office/drawing/2010/main" val="0"/>
                    </a:ext>
                  </a:extLst>
                </a:blip>
                <a:srcRect/>
                <a:tile tx="0" ty="0" sx="100000" sy="100000" flip="none" algn="tl"/>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Narrow"/>
                  <a:ea typeface="+mn-ea"/>
                  <a:cs typeface="+mn-cs"/>
                </a:endParaRPr>
              </a:p>
            </p:txBody>
          </p:sp>
          <p:sp>
            <p:nvSpPr>
              <p:cNvPr id="65" name="Oval 64"/>
              <p:cNvSpPr/>
              <p:nvPr/>
            </p:nvSpPr>
            <p:spPr>
              <a:xfrm>
                <a:off x="1011555" y="1085374"/>
                <a:ext cx="876776" cy="876776"/>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Narrow"/>
                  <a:ea typeface="+mn-ea"/>
                  <a:cs typeface="+mn-cs"/>
                </a:endParaRPr>
              </a:p>
            </p:txBody>
          </p:sp>
        </p:grpSp>
        <p:sp>
          <p:nvSpPr>
            <p:cNvPr id="63" name="TextBox 62"/>
            <p:cNvSpPr txBox="1"/>
            <p:nvPr/>
          </p:nvSpPr>
          <p:spPr>
            <a:xfrm>
              <a:off x="4873515" y="2789402"/>
              <a:ext cx="583814"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1" u="none" strike="noStrike" kern="0" cap="none" spc="0" normalizeH="0" baseline="0" noProof="0" dirty="0" smtClean="0">
                  <a:ln>
                    <a:noFill/>
                  </a:ln>
                  <a:solidFill>
                    <a:sysClr val="windowText" lastClr="000000"/>
                  </a:solidFill>
                  <a:effectLst/>
                  <a:uLnTx/>
                  <a:uFillTx/>
                  <a:latin typeface="Georgia"/>
                </a:rPr>
                <a:t>3</a:t>
              </a:r>
              <a:endParaRPr kumimoji="0" lang="en-US" sz="4800" b="1" i="1" u="none" strike="noStrike" kern="0" cap="none" spc="0" normalizeH="0" baseline="0" noProof="0" dirty="0">
                <a:ln>
                  <a:noFill/>
                </a:ln>
                <a:solidFill>
                  <a:sysClr val="windowText" lastClr="000000"/>
                </a:solidFill>
                <a:effectLst/>
                <a:uLnTx/>
                <a:uFillTx/>
                <a:latin typeface="Georgia"/>
              </a:endParaRPr>
            </a:p>
          </p:txBody>
        </p:sp>
      </p:grpSp>
      <p:grpSp>
        <p:nvGrpSpPr>
          <p:cNvPr id="66" name="Group 65"/>
          <p:cNvGrpSpPr/>
          <p:nvPr userDrawn="1"/>
        </p:nvGrpSpPr>
        <p:grpSpPr>
          <a:xfrm>
            <a:off x="1874114" y="4691856"/>
            <a:ext cx="4459635" cy="1081564"/>
            <a:chOff x="1874114" y="4339431"/>
            <a:chExt cx="4459635" cy="1081564"/>
          </a:xfrm>
        </p:grpSpPr>
        <p:sp>
          <p:nvSpPr>
            <p:cNvPr id="67" name="TextBox 66"/>
            <p:cNvSpPr txBox="1"/>
            <p:nvPr/>
          </p:nvSpPr>
          <p:spPr>
            <a:xfrm>
              <a:off x="2979078" y="4721116"/>
              <a:ext cx="3354671"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endParaRPr>
            </a:p>
          </p:txBody>
        </p:sp>
        <p:grpSp>
          <p:nvGrpSpPr>
            <p:cNvPr id="68" name="Group 67"/>
            <p:cNvGrpSpPr/>
            <p:nvPr/>
          </p:nvGrpSpPr>
          <p:grpSpPr>
            <a:xfrm>
              <a:off x="1874114" y="4339431"/>
              <a:ext cx="1081564" cy="1081564"/>
              <a:chOff x="934402" y="1008221"/>
              <a:chExt cx="1031082" cy="1031082"/>
            </a:xfrm>
          </p:grpSpPr>
          <p:sp>
            <p:nvSpPr>
              <p:cNvPr id="70" name="Oval 69"/>
              <p:cNvSpPr/>
              <p:nvPr/>
            </p:nvSpPr>
            <p:spPr>
              <a:xfrm>
                <a:off x="934402" y="1008221"/>
                <a:ext cx="1031082" cy="1031082"/>
              </a:xfrm>
              <a:prstGeom prst="ellipse">
                <a:avLst/>
              </a:prstGeom>
              <a:blipFill dpi="0" rotWithShape="1">
                <a:blip r:embed="rId5">
                  <a:extLst>
                    <a:ext uri="{28A0092B-C50C-407E-A947-70E740481C1C}">
                      <a14:useLocalDpi xmlns:a14="http://schemas.microsoft.com/office/drawing/2010/main" val="0"/>
                    </a:ext>
                  </a:extLst>
                </a:blip>
                <a:srcRect/>
                <a:tile tx="0" ty="0" sx="100000" sy="100000" flip="none" algn="tl"/>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Narrow"/>
                  <a:ea typeface="+mn-ea"/>
                  <a:cs typeface="+mn-cs"/>
                </a:endParaRPr>
              </a:p>
            </p:txBody>
          </p:sp>
          <p:sp>
            <p:nvSpPr>
              <p:cNvPr id="71" name="Oval 70"/>
              <p:cNvSpPr/>
              <p:nvPr/>
            </p:nvSpPr>
            <p:spPr>
              <a:xfrm>
                <a:off x="1011555" y="1085374"/>
                <a:ext cx="876776" cy="876776"/>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Narrow"/>
                  <a:ea typeface="+mn-ea"/>
                  <a:cs typeface="+mn-cs"/>
                </a:endParaRPr>
              </a:p>
            </p:txBody>
          </p:sp>
        </p:grpSp>
        <p:sp>
          <p:nvSpPr>
            <p:cNvPr id="69" name="TextBox 68"/>
            <p:cNvSpPr txBox="1"/>
            <p:nvPr/>
          </p:nvSpPr>
          <p:spPr>
            <a:xfrm>
              <a:off x="2139511" y="4369345"/>
              <a:ext cx="553357"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1" u="none" strike="noStrike" kern="0" cap="none" spc="0" normalizeH="0" baseline="0" noProof="0" dirty="0" smtClean="0">
                  <a:ln>
                    <a:noFill/>
                  </a:ln>
                  <a:solidFill>
                    <a:sysClr val="windowText" lastClr="000000"/>
                  </a:solidFill>
                  <a:effectLst/>
                  <a:uLnTx/>
                  <a:uFillTx/>
                  <a:latin typeface="Georgia"/>
                </a:rPr>
                <a:t>5</a:t>
              </a:r>
              <a:endParaRPr kumimoji="0" lang="en-US" sz="4800" b="1" i="1" u="none" strike="noStrike" kern="0" cap="none" spc="0" normalizeH="0" baseline="0" noProof="0" dirty="0">
                <a:ln>
                  <a:noFill/>
                </a:ln>
                <a:solidFill>
                  <a:sysClr val="windowText" lastClr="000000"/>
                </a:solidFill>
                <a:effectLst/>
                <a:uLnTx/>
                <a:uFillTx/>
                <a:latin typeface="Georgia"/>
              </a:endParaRPr>
            </a:p>
          </p:txBody>
        </p:sp>
      </p:grpSp>
      <p:sp>
        <p:nvSpPr>
          <p:cNvPr id="73" name="Text Placeholder 72"/>
          <p:cNvSpPr>
            <a:spLocks noGrp="1"/>
          </p:cNvSpPr>
          <p:nvPr>
            <p:ph type="body" sz="quarter" idx="13"/>
          </p:nvPr>
        </p:nvSpPr>
        <p:spPr>
          <a:xfrm>
            <a:off x="2139950" y="1676400"/>
            <a:ext cx="1746250" cy="701675"/>
          </a:xfrm>
        </p:spPr>
        <p:txBody>
          <a:bodyPr/>
          <a:lstStyle>
            <a:lvl1pPr marL="0" indent="0">
              <a:buNone/>
              <a:defRPr b="0" cap="all" baseline="0">
                <a:solidFill>
                  <a:schemeClr val="bg1"/>
                </a:solidFill>
                <a:latin typeface="Arial Narrow" pitchFamily="34" charset="0"/>
              </a:defRPr>
            </a:lvl1pPr>
            <a:lvl2pPr>
              <a:defRPr>
                <a:solidFill>
                  <a:schemeClr val="bg1"/>
                </a:solidFill>
                <a:latin typeface="Arial Narrow" pitchFamily="34" charset="0"/>
              </a:defRPr>
            </a:lvl2pPr>
            <a:lvl3pPr>
              <a:defRPr>
                <a:solidFill>
                  <a:schemeClr val="bg1"/>
                </a:solidFill>
                <a:latin typeface="Arial Narrow" pitchFamily="34" charset="0"/>
              </a:defRPr>
            </a:lvl3pPr>
            <a:lvl4pPr>
              <a:defRPr>
                <a:solidFill>
                  <a:schemeClr val="bg1"/>
                </a:solidFill>
                <a:latin typeface="Arial Narrow" pitchFamily="34" charset="0"/>
              </a:defRPr>
            </a:lvl4pPr>
            <a:lvl5pPr>
              <a:defRPr>
                <a:solidFill>
                  <a:schemeClr val="bg1"/>
                </a:solidFill>
                <a:latin typeface="Arial Narrow" pitchFamily="34" charset="0"/>
              </a:defRPr>
            </a:lvl5pPr>
          </a:lstStyle>
          <a:p>
            <a:pPr lvl="0"/>
            <a:endParaRPr lang="en-US" dirty="0"/>
          </a:p>
        </p:txBody>
      </p:sp>
      <p:sp>
        <p:nvSpPr>
          <p:cNvPr id="74" name="Text Placeholder 72"/>
          <p:cNvSpPr>
            <a:spLocks noGrp="1"/>
          </p:cNvSpPr>
          <p:nvPr>
            <p:ph type="body" sz="quarter" idx="14"/>
          </p:nvPr>
        </p:nvSpPr>
        <p:spPr>
          <a:xfrm>
            <a:off x="5325823" y="1676400"/>
            <a:ext cx="1746250" cy="701675"/>
          </a:xfrm>
        </p:spPr>
        <p:txBody>
          <a:bodyPr/>
          <a:lstStyle>
            <a:lvl1pPr marL="0" indent="0">
              <a:buNone/>
              <a:defRPr b="0" cap="all" baseline="0">
                <a:solidFill>
                  <a:schemeClr val="bg1"/>
                </a:solidFill>
                <a:latin typeface="Arial Narrow" pitchFamily="34" charset="0"/>
              </a:defRPr>
            </a:lvl1pPr>
            <a:lvl2pPr>
              <a:defRPr>
                <a:solidFill>
                  <a:schemeClr val="bg1"/>
                </a:solidFill>
                <a:latin typeface="Arial Narrow" pitchFamily="34" charset="0"/>
              </a:defRPr>
            </a:lvl2pPr>
            <a:lvl3pPr>
              <a:defRPr>
                <a:solidFill>
                  <a:schemeClr val="bg1"/>
                </a:solidFill>
                <a:latin typeface="Arial Narrow" pitchFamily="34" charset="0"/>
              </a:defRPr>
            </a:lvl3pPr>
            <a:lvl4pPr>
              <a:defRPr>
                <a:solidFill>
                  <a:schemeClr val="bg1"/>
                </a:solidFill>
                <a:latin typeface="Arial Narrow" pitchFamily="34" charset="0"/>
              </a:defRPr>
            </a:lvl4pPr>
            <a:lvl5pPr>
              <a:defRPr>
                <a:solidFill>
                  <a:schemeClr val="bg1"/>
                </a:solidFill>
                <a:latin typeface="Arial Narrow" pitchFamily="34" charset="0"/>
              </a:defRPr>
            </a:lvl5pPr>
          </a:lstStyle>
          <a:p>
            <a:pPr lvl="0"/>
            <a:endParaRPr lang="en-US" dirty="0"/>
          </a:p>
        </p:txBody>
      </p:sp>
      <p:sp>
        <p:nvSpPr>
          <p:cNvPr id="75" name="Text Placeholder 72"/>
          <p:cNvSpPr>
            <a:spLocks noGrp="1"/>
          </p:cNvSpPr>
          <p:nvPr>
            <p:ph type="body" sz="quarter" idx="15"/>
          </p:nvPr>
        </p:nvSpPr>
        <p:spPr>
          <a:xfrm>
            <a:off x="2640331" y="3413125"/>
            <a:ext cx="1746250" cy="701675"/>
          </a:xfrm>
        </p:spPr>
        <p:txBody>
          <a:bodyPr/>
          <a:lstStyle>
            <a:lvl1pPr marL="0" indent="0">
              <a:buNone/>
              <a:defRPr b="0" cap="all" baseline="0">
                <a:solidFill>
                  <a:schemeClr val="bg1"/>
                </a:solidFill>
                <a:latin typeface="Arial Narrow" pitchFamily="34" charset="0"/>
              </a:defRPr>
            </a:lvl1pPr>
            <a:lvl2pPr>
              <a:defRPr>
                <a:solidFill>
                  <a:schemeClr val="bg1"/>
                </a:solidFill>
                <a:latin typeface="Arial Narrow" pitchFamily="34" charset="0"/>
              </a:defRPr>
            </a:lvl2pPr>
            <a:lvl3pPr>
              <a:defRPr>
                <a:solidFill>
                  <a:schemeClr val="bg1"/>
                </a:solidFill>
                <a:latin typeface="Arial Narrow" pitchFamily="34" charset="0"/>
              </a:defRPr>
            </a:lvl3pPr>
            <a:lvl4pPr>
              <a:defRPr>
                <a:solidFill>
                  <a:schemeClr val="bg1"/>
                </a:solidFill>
                <a:latin typeface="Arial Narrow" pitchFamily="34" charset="0"/>
              </a:defRPr>
            </a:lvl4pPr>
            <a:lvl5pPr>
              <a:defRPr>
                <a:solidFill>
                  <a:schemeClr val="bg1"/>
                </a:solidFill>
                <a:latin typeface="Arial Narrow" pitchFamily="34" charset="0"/>
              </a:defRPr>
            </a:lvl5pPr>
          </a:lstStyle>
          <a:p>
            <a:pPr lvl="0"/>
            <a:endParaRPr lang="en-US" dirty="0"/>
          </a:p>
        </p:txBody>
      </p:sp>
      <p:sp>
        <p:nvSpPr>
          <p:cNvPr id="76" name="Text Placeholder 72"/>
          <p:cNvSpPr>
            <a:spLocks noGrp="1"/>
          </p:cNvSpPr>
          <p:nvPr>
            <p:ph type="body" sz="quarter" idx="16"/>
          </p:nvPr>
        </p:nvSpPr>
        <p:spPr>
          <a:xfrm>
            <a:off x="5908311" y="3429000"/>
            <a:ext cx="1746250" cy="701675"/>
          </a:xfrm>
        </p:spPr>
        <p:txBody>
          <a:bodyPr/>
          <a:lstStyle>
            <a:lvl1pPr marL="0" indent="0">
              <a:buNone/>
              <a:defRPr b="0" cap="all" baseline="0">
                <a:solidFill>
                  <a:schemeClr val="bg1"/>
                </a:solidFill>
                <a:latin typeface="Arial Narrow" pitchFamily="34" charset="0"/>
              </a:defRPr>
            </a:lvl1pPr>
            <a:lvl2pPr>
              <a:defRPr>
                <a:solidFill>
                  <a:schemeClr val="bg1"/>
                </a:solidFill>
                <a:latin typeface="Arial Narrow" pitchFamily="34" charset="0"/>
              </a:defRPr>
            </a:lvl2pPr>
            <a:lvl3pPr>
              <a:defRPr>
                <a:solidFill>
                  <a:schemeClr val="bg1"/>
                </a:solidFill>
                <a:latin typeface="Arial Narrow" pitchFamily="34" charset="0"/>
              </a:defRPr>
            </a:lvl3pPr>
            <a:lvl4pPr>
              <a:defRPr>
                <a:solidFill>
                  <a:schemeClr val="bg1"/>
                </a:solidFill>
                <a:latin typeface="Arial Narrow" pitchFamily="34" charset="0"/>
              </a:defRPr>
            </a:lvl4pPr>
            <a:lvl5pPr>
              <a:defRPr>
                <a:solidFill>
                  <a:schemeClr val="bg1"/>
                </a:solidFill>
                <a:latin typeface="Arial Narrow" pitchFamily="34" charset="0"/>
              </a:defRPr>
            </a:lvl5pPr>
          </a:lstStyle>
          <a:p>
            <a:pPr lvl="0"/>
            <a:endParaRPr lang="en-US" dirty="0"/>
          </a:p>
        </p:txBody>
      </p:sp>
      <p:sp>
        <p:nvSpPr>
          <p:cNvPr id="77" name="Text Placeholder 72"/>
          <p:cNvSpPr>
            <a:spLocks noGrp="1"/>
          </p:cNvSpPr>
          <p:nvPr>
            <p:ph type="body" sz="quarter" idx="17"/>
          </p:nvPr>
        </p:nvSpPr>
        <p:spPr>
          <a:xfrm>
            <a:off x="3046049" y="5013325"/>
            <a:ext cx="1746250" cy="701675"/>
          </a:xfrm>
        </p:spPr>
        <p:txBody>
          <a:bodyPr/>
          <a:lstStyle>
            <a:lvl1pPr marL="0" indent="0">
              <a:buNone/>
              <a:defRPr b="0" cap="all" baseline="0">
                <a:solidFill>
                  <a:schemeClr val="bg1"/>
                </a:solidFill>
                <a:latin typeface="Arial Narrow" pitchFamily="34" charset="0"/>
              </a:defRPr>
            </a:lvl1pPr>
            <a:lvl2pPr>
              <a:defRPr>
                <a:solidFill>
                  <a:schemeClr val="bg1"/>
                </a:solidFill>
                <a:latin typeface="Arial Narrow" pitchFamily="34" charset="0"/>
              </a:defRPr>
            </a:lvl2pPr>
            <a:lvl3pPr>
              <a:defRPr>
                <a:solidFill>
                  <a:schemeClr val="bg1"/>
                </a:solidFill>
                <a:latin typeface="Arial Narrow" pitchFamily="34" charset="0"/>
              </a:defRPr>
            </a:lvl3pPr>
            <a:lvl4pPr>
              <a:defRPr>
                <a:solidFill>
                  <a:schemeClr val="bg1"/>
                </a:solidFill>
                <a:latin typeface="Arial Narrow" pitchFamily="34" charset="0"/>
              </a:defRPr>
            </a:lvl4pPr>
            <a:lvl5pPr>
              <a:defRPr>
                <a:solidFill>
                  <a:schemeClr val="bg1"/>
                </a:solidFill>
                <a:latin typeface="Arial Narrow" pitchFamily="34" charset="0"/>
              </a:defRPr>
            </a:lvl5pPr>
          </a:lstStyle>
          <a:p>
            <a:pPr lvl="0"/>
            <a:endParaRPr lang="en-US" dirty="0"/>
          </a:p>
        </p:txBody>
      </p:sp>
    </p:spTree>
    <p:extLst>
      <p:ext uri="{BB962C8B-B14F-4D97-AF65-F5344CB8AC3E}">
        <p14:creationId xmlns:p14="http://schemas.microsoft.com/office/powerpoint/2010/main" val="387554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800"/>
                                        <p:tgtEl>
                                          <p:spTgt spid="39"/>
                                        </p:tgtEl>
                                      </p:cBhvr>
                                    </p:animEffect>
                                  </p:childTnLst>
                                </p:cTn>
                              </p:par>
                              <p:par>
                                <p:cTn id="8" presetID="10" presetClass="entr" presetSubtype="0" fill="hold" nodeType="withEffect">
                                  <p:stCondLst>
                                    <p:cond delay="3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5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22" presetClass="entr" presetSubtype="2" fill="hold" nodeType="withEffect">
                                  <p:stCondLst>
                                    <p:cond delay="700"/>
                                  </p:stCondLst>
                                  <p:childTnLst>
                                    <p:set>
                                      <p:cBhvr>
                                        <p:cTn id="15" dur="1" fill="hold">
                                          <p:stCondLst>
                                            <p:cond delay="0"/>
                                          </p:stCondLst>
                                        </p:cTn>
                                        <p:tgtEl>
                                          <p:spTgt spid="41"/>
                                        </p:tgtEl>
                                        <p:attrNameLst>
                                          <p:attrName>style.visibility</p:attrName>
                                        </p:attrNameLst>
                                      </p:cBhvr>
                                      <p:to>
                                        <p:strVal val="visible"/>
                                      </p:to>
                                    </p:set>
                                    <p:animEffect transition="in" filter="wipe(right)">
                                      <p:cBhvr>
                                        <p:cTn id="16" dur="800"/>
                                        <p:tgtEl>
                                          <p:spTgt spid="41"/>
                                        </p:tgtEl>
                                      </p:cBhvr>
                                    </p:animEffect>
                                  </p:childTnLst>
                                </p:cTn>
                              </p:par>
                              <p:par>
                                <p:cTn id="17" presetID="10" presetClass="entr" presetSubtype="0" fill="hold"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nodeType="withEffect">
                                  <p:stCondLst>
                                    <p:cond delay="120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22" presetClass="entr" presetSubtype="8" fill="hold" nodeType="withEffect">
                                  <p:stCondLst>
                                    <p:cond delay="150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800"/>
                                        <p:tgtEl>
                                          <p:spTgt spid="40"/>
                                        </p:tgtEl>
                                      </p:cBhvr>
                                    </p:animEffect>
                                  </p:childTnLst>
                                </p:cTn>
                              </p:par>
                              <p:par>
                                <p:cTn id="26" presetID="10" presetClass="entr" presetSubtype="0" fill="hold" nodeType="withEffect">
                                  <p:stCondLst>
                                    <p:cond delay="180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2800" b="1" i="1">
                <a:solidFill>
                  <a:schemeClr val="tx1"/>
                </a:solidFill>
                <a:latin typeface="+mj-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cap="all" dirty="0"/>
          </a:p>
        </p:txBody>
      </p:sp>
      <p:sp>
        <p:nvSpPr>
          <p:cNvPr id="5" name="Slide Number Placeholder 4"/>
          <p:cNvSpPr>
            <a:spLocks noGrp="1"/>
          </p:cNvSpPr>
          <p:nvPr>
            <p:ph type="sldNum" sz="quarter" idx="12"/>
          </p:nvPr>
        </p:nvSpPr>
        <p:spPr/>
        <p:txBody>
          <a:bodyPr/>
          <a:lstStyle/>
          <a:p>
            <a:fld id="{B1B2F1D6-8E65-46DB-95B7-331DA8F8470F}" type="slidenum">
              <a:rPr lang="en-US" smtClean="0"/>
              <a:pPr/>
              <a:t>‹#›</a:t>
            </a:fld>
            <a:endParaRPr lang="en-US" dirty="0"/>
          </a:p>
        </p:txBody>
      </p:sp>
      <p:sp>
        <p:nvSpPr>
          <p:cNvPr id="38" name="Freeform 8"/>
          <p:cNvSpPr>
            <a:spLocks/>
          </p:cNvSpPr>
          <p:nvPr userDrawn="1"/>
        </p:nvSpPr>
        <p:spPr bwMode="auto">
          <a:xfrm>
            <a:off x="-319405" y="2746373"/>
            <a:ext cx="8972550" cy="1384574"/>
          </a:xfrm>
          <a:custGeom>
            <a:avLst/>
            <a:gdLst>
              <a:gd name="T0" fmla="*/ 6059 w 6499"/>
              <a:gd name="T1" fmla="*/ 0 h 1003"/>
              <a:gd name="T2" fmla="*/ 6059 w 6499"/>
              <a:gd name="T3" fmla="*/ 0 h 1003"/>
              <a:gd name="T4" fmla="*/ 0 w 6499"/>
              <a:gd name="T5" fmla="*/ 0 h 1003"/>
              <a:gd name="T6" fmla="*/ 0 w 6499"/>
              <a:gd name="T7" fmla="*/ 361 h 1003"/>
              <a:gd name="T8" fmla="*/ 5626 w 6499"/>
              <a:gd name="T9" fmla="*/ 361 h 1003"/>
              <a:gd name="T10" fmla="*/ 5855 w 6499"/>
              <a:gd name="T11" fmla="*/ 361 h 1003"/>
              <a:gd name="T12" fmla="*/ 6276 w 6499"/>
              <a:gd name="T13" fmla="*/ 673 h 1003"/>
              <a:gd name="T14" fmla="*/ 6295 w 6499"/>
              <a:gd name="T15" fmla="*/ 801 h 1003"/>
              <a:gd name="T16" fmla="*/ 6294 w 6499"/>
              <a:gd name="T17" fmla="*/ 811 h 1003"/>
              <a:gd name="T18" fmla="*/ 6245 w 6499"/>
              <a:gd name="T19" fmla="*/ 1003 h 1003"/>
              <a:gd name="T20" fmla="*/ 6442 w 6499"/>
              <a:gd name="T21" fmla="*/ 655 h 1003"/>
              <a:gd name="T22" fmla="*/ 6442 w 6499"/>
              <a:gd name="T23" fmla="*/ 655 h 1003"/>
              <a:gd name="T24" fmla="*/ 6443 w 6499"/>
              <a:gd name="T25" fmla="*/ 655 h 1003"/>
              <a:gd name="T26" fmla="*/ 6499 w 6499"/>
              <a:gd name="T27" fmla="*/ 440 h 1003"/>
              <a:gd name="T28" fmla="*/ 6059 w 6499"/>
              <a:gd name="T29" fmla="*/ 0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99" h="1003">
                <a:moveTo>
                  <a:pt x="6059" y="0"/>
                </a:moveTo>
                <a:cubicBezTo>
                  <a:pt x="6059" y="0"/>
                  <a:pt x="6059" y="0"/>
                  <a:pt x="6059" y="0"/>
                </a:cubicBezTo>
                <a:cubicBezTo>
                  <a:pt x="0" y="0"/>
                  <a:pt x="0" y="0"/>
                  <a:pt x="0" y="0"/>
                </a:cubicBezTo>
                <a:cubicBezTo>
                  <a:pt x="0" y="361"/>
                  <a:pt x="0" y="361"/>
                  <a:pt x="0" y="361"/>
                </a:cubicBezTo>
                <a:cubicBezTo>
                  <a:pt x="5626" y="361"/>
                  <a:pt x="5626" y="361"/>
                  <a:pt x="5626" y="361"/>
                </a:cubicBezTo>
                <a:cubicBezTo>
                  <a:pt x="5855" y="361"/>
                  <a:pt x="5855" y="361"/>
                  <a:pt x="5855" y="361"/>
                </a:cubicBezTo>
                <a:cubicBezTo>
                  <a:pt x="6053" y="361"/>
                  <a:pt x="6221" y="493"/>
                  <a:pt x="6276" y="673"/>
                </a:cubicBezTo>
                <a:cubicBezTo>
                  <a:pt x="6288" y="714"/>
                  <a:pt x="6295" y="757"/>
                  <a:pt x="6295" y="801"/>
                </a:cubicBezTo>
                <a:cubicBezTo>
                  <a:pt x="6295" y="804"/>
                  <a:pt x="6295" y="808"/>
                  <a:pt x="6294" y="811"/>
                </a:cubicBezTo>
                <a:cubicBezTo>
                  <a:pt x="6293" y="880"/>
                  <a:pt x="6275" y="945"/>
                  <a:pt x="6245" y="1003"/>
                </a:cubicBezTo>
                <a:cubicBezTo>
                  <a:pt x="6442" y="655"/>
                  <a:pt x="6442" y="655"/>
                  <a:pt x="6442" y="655"/>
                </a:cubicBezTo>
                <a:cubicBezTo>
                  <a:pt x="6442" y="655"/>
                  <a:pt x="6442" y="655"/>
                  <a:pt x="6442" y="655"/>
                </a:cubicBezTo>
                <a:cubicBezTo>
                  <a:pt x="6443" y="655"/>
                  <a:pt x="6443" y="655"/>
                  <a:pt x="6443" y="655"/>
                </a:cubicBezTo>
                <a:cubicBezTo>
                  <a:pt x="6478" y="591"/>
                  <a:pt x="6499" y="518"/>
                  <a:pt x="6499" y="440"/>
                </a:cubicBezTo>
                <a:cubicBezTo>
                  <a:pt x="6499" y="197"/>
                  <a:pt x="6302" y="0"/>
                  <a:pt x="6059" y="0"/>
                </a:cubicBezTo>
                <a:close/>
              </a:path>
            </a:pathLst>
          </a:custGeom>
          <a:solidFill>
            <a:srgbClr val="CD410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Freeform 11"/>
          <p:cNvSpPr>
            <a:spLocks noChangeAspect="1"/>
          </p:cNvSpPr>
          <p:nvPr userDrawn="1"/>
        </p:nvSpPr>
        <p:spPr bwMode="auto">
          <a:xfrm>
            <a:off x="2038556" y="3863846"/>
            <a:ext cx="6332263" cy="603504"/>
          </a:xfrm>
          <a:custGeom>
            <a:avLst/>
            <a:gdLst>
              <a:gd name="T0" fmla="*/ 4568 w 4735"/>
              <a:gd name="T1" fmla="*/ 65 h 451"/>
              <a:gd name="T2" fmla="*/ 4487 w 4735"/>
              <a:gd name="T3" fmla="*/ 72 h 451"/>
              <a:gd name="T4" fmla="*/ 3818 w 4735"/>
              <a:gd name="T5" fmla="*/ 72 h 451"/>
              <a:gd name="T6" fmla="*/ 0 w 4735"/>
              <a:gd name="T7" fmla="*/ 72 h 451"/>
              <a:gd name="T8" fmla="*/ 0 w 4735"/>
              <a:gd name="T9" fmla="*/ 451 h 451"/>
              <a:gd name="T10" fmla="*/ 4273 w 4735"/>
              <a:gd name="T11" fmla="*/ 451 h 451"/>
              <a:gd name="T12" fmla="*/ 4487 w 4735"/>
              <a:gd name="T13" fmla="*/ 399 h 451"/>
              <a:gd name="T14" fmla="*/ 4664 w 4735"/>
              <a:gd name="T15" fmla="*/ 235 h 451"/>
              <a:gd name="T16" fmla="*/ 4665 w 4735"/>
              <a:gd name="T17" fmla="*/ 234 h 451"/>
              <a:gd name="T18" fmla="*/ 4683 w 4735"/>
              <a:gd name="T19" fmla="*/ 202 h 451"/>
              <a:gd name="T20" fmla="*/ 4735 w 4735"/>
              <a:gd name="T21" fmla="*/ 0 h 451"/>
              <a:gd name="T22" fmla="*/ 4568 w 4735"/>
              <a:gd name="T23" fmla="*/ 6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5" h="451">
                <a:moveTo>
                  <a:pt x="4568" y="65"/>
                </a:moveTo>
                <a:cubicBezTo>
                  <a:pt x="4542" y="69"/>
                  <a:pt x="4515" y="72"/>
                  <a:pt x="4487" y="72"/>
                </a:cubicBezTo>
                <a:cubicBezTo>
                  <a:pt x="3818" y="72"/>
                  <a:pt x="3818" y="72"/>
                  <a:pt x="3818" y="72"/>
                </a:cubicBezTo>
                <a:cubicBezTo>
                  <a:pt x="0" y="72"/>
                  <a:pt x="0" y="72"/>
                  <a:pt x="0" y="72"/>
                </a:cubicBezTo>
                <a:cubicBezTo>
                  <a:pt x="0" y="451"/>
                  <a:pt x="0" y="451"/>
                  <a:pt x="0" y="451"/>
                </a:cubicBezTo>
                <a:cubicBezTo>
                  <a:pt x="4273" y="451"/>
                  <a:pt x="4273" y="451"/>
                  <a:pt x="4273" y="451"/>
                </a:cubicBezTo>
                <a:cubicBezTo>
                  <a:pt x="4350" y="451"/>
                  <a:pt x="4423" y="432"/>
                  <a:pt x="4487" y="399"/>
                </a:cubicBezTo>
                <a:cubicBezTo>
                  <a:pt x="4560" y="361"/>
                  <a:pt x="4621" y="304"/>
                  <a:pt x="4664" y="235"/>
                </a:cubicBezTo>
                <a:cubicBezTo>
                  <a:pt x="4664" y="235"/>
                  <a:pt x="4665" y="234"/>
                  <a:pt x="4665" y="234"/>
                </a:cubicBezTo>
                <a:cubicBezTo>
                  <a:pt x="4683" y="202"/>
                  <a:pt x="4683" y="202"/>
                  <a:pt x="4683" y="202"/>
                </a:cubicBezTo>
                <a:cubicBezTo>
                  <a:pt x="4715" y="141"/>
                  <a:pt x="4733" y="72"/>
                  <a:pt x="4735" y="0"/>
                </a:cubicBezTo>
                <a:cubicBezTo>
                  <a:pt x="4685" y="32"/>
                  <a:pt x="4628" y="54"/>
                  <a:pt x="4568" y="65"/>
                </a:cubicBezTo>
                <a:close/>
              </a:path>
            </a:pathLst>
          </a:custGeom>
          <a:solidFill>
            <a:srgbClr val="1CA9F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16"/>
          <p:cNvSpPr>
            <a:spLocks noChangeAspect="1"/>
          </p:cNvSpPr>
          <p:nvPr userDrawn="1"/>
        </p:nvSpPr>
        <p:spPr bwMode="auto">
          <a:xfrm>
            <a:off x="-455614" y="5181600"/>
            <a:ext cx="7773527" cy="1380744"/>
          </a:xfrm>
          <a:custGeom>
            <a:avLst/>
            <a:gdLst>
              <a:gd name="T0" fmla="*/ 6265 w 6795"/>
              <a:gd name="T1" fmla="*/ 0 h 1207"/>
              <a:gd name="T2" fmla="*/ 6265 w 6795"/>
              <a:gd name="T3" fmla="*/ 0 h 1207"/>
              <a:gd name="T4" fmla="*/ 0 w 6795"/>
              <a:gd name="T5" fmla="*/ 0 h 1207"/>
              <a:gd name="T6" fmla="*/ 0 w 6795"/>
              <a:gd name="T7" fmla="*/ 435 h 1207"/>
              <a:gd name="T8" fmla="*/ 5745 w 6795"/>
              <a:gd name="T9" fmla="*/ 435 h 1207"/>
              <a:gd name="T10" fmla="*/ 6020 w 6795"/>
              <a:gd name="T11" fmla="*/ 435 h 1207"/>
              <a:gd name="T12" fmla="*/ 6526 w 6795"/>
              <a:gd name="T13" fmla="*/ 810 h 1207"/>
              <a:gd name="T14" fmla="*/ 6549 w 6795"/>
              <a:gd name="T15" fmla="*/ 964 h 1207"/>
              <a:gd name="T16" fmla="*/ 6549 w 6795"/>
              <a:gd name="T17" fmla="*/ 976 h 1207"/>
              <a:gd name="T18" fmla="*/ 6490 w 6795"/>
              <a:gd name="T19" fmla="*/ 1207 h 1207"/>
              <a:gd name="T20" fmla="*/ 6727 w 6795"/>
              <a:gd name="T21" fmla="*/ 788 h 1207"/>
              <a:gd name="T22" fmla="*/ 6727 w 6795"/>
              <a:gd name="T23" fmla="*/ 788 h 1207"/>
              <a:gd name="T24" fmla="*/ 6727 w 6795"/>
              <a:gd name="T25" fmla="*/ 788 h 1207"/>
              <a:gd name="T26" fmla="*/ 6795 w 6795"/>
              <a:gd name="T27" fmla="*/ 529 h 1207"/>
              <a:gd name="T28" fmla="*/ 6265 w 6795"/>
              <a:gd name="T29"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95" h="1207">
                <a:moveTo>
                  <a:pt x="6265" y="0"/>
                </a:moveTo>
                <a:cubicBezTo>
                  <a:pt x="6265" y="0"/>
                  <a:pt x="6265" y="0"/>
                  <a:pt x="6265" y="0"/>
                </a:cubicBezTo>
                <a:cubicBezTo>
                  <a:pt x="0" y="0"/>
                  <a:pt x="0" y="0"/>
                  <a:pt x="0" y="0"/>
                </a:cubicBezTo>
                <a:cubicBezTo>
                  <a:pt x="0" y="435"/>
                  <a:pt x="0" y="435"/>
                  <a:pt x="0" y="435"/>
                </a:cubicBezTo>
                <a:cubicBezTo>
                  <a:pt x="5745" y="435"/>
                  <a:pt x="5745" y="435"/>
                  <a:pt x="5745" y="435"/>
                </a:cubicBezTo>
                <a:cubicBezTo>
                  <a:pt x="6020" y="435"/>
                  <a:pt x="6020" y="435"/>
                  <a:pt x="6020" y="435"/>
                </a:cubicBezTo>
                <a:cubicBezTo>
                  <a:pt x="6259" y="435"/>
                  <a:pt x="6461" y="593"/>
                  <a:pt x="6526" y="810"/>
                </a:cubicBezTo>
                <a:cubicBezTo>
                  <a:pt x="6541" y="859"/>
                  <a:pt x="6549" y="910"/>
                  <a:pt x="6549" y="964"/>
                </a:cubicBezTo>
                <a:cubicBezTo>
                  <a:pt x="6549" y="968"/>
                  <a:pt x="6549" y="972"/>
                  <a:pt x="6549" y="976"/>
                </a:cubicBezTo>
                <a:cubicBezTo>
                  <a:pt x="6547" y="1059"/>
                  <a:pt x="6526" y="1138"/>
                  <a:pt x="6490" y="1207"/>
                </a:cubicBezTo>
                <a:cubicBezTo>
                  <a:pt x="6727" y="788"/>
                  <a:pt x="6727" y="788"/>
                  <a:pt x="6727" y="788"/>
                </a:cubicBezTo>
                <a:cubicBezTo>
                  <a:pt x="6727" y="788"/>
                  <a:pt x="6727" y="788"/>
                  <a:pt x="6727" y="788"/>
                </a:cubicBezTo>
                <a:cubicBezTo>
                  <a:pt x="6727" y="788"/>
                  <a:pt x="6727" y="788"/>
                  <a:pt x="6727" y="788"/>
                </a:cubicBezTo>
                <a:cubicBezTo>
                  <a:pt x="6770" y="711"/>
                  <a:pt x="6795" y="623"/>
                  <a:pt x="6795" y="529"/>
                </a:cubicBezTo>
                <a:cubicBezTo>
                  <a:pt x="6795" y="237"/>
                  <a:pt x="6558" y="0"/>
                  <a:pt x="6265" y="0"/>
                </a:cubicBezTo>
                <a:close/>
              </a:path>
            </a:pathLst>
          </a:custGeom>
          <a:solidFill>
            <a:srgbClr val="FCB51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41" name="Picture 40"/>
          <p:cNvPicPr>
            <a:picLocks noChangeAspect="1"/>
          </p:cNvPicPr>
          <p:nvPr userDrawn="1"/>
        </p:nvPicPr>
        <p:blipFill rotWithShape="1">
          <a:blip r:embed="rId3">
            <a:extLst>
              <a:ext uri="{28A0092B-C50C-407E-A947-70E740481C1C}">
                <a14:useLocalDpi xmlns:a14="http://schemas.microsoft.com/office/drawing/2010/main" val="0"/>
              </a:ext>
            </a:extLst>
          </a:blip>
          <a:srcRect l="3551" t="15990" b="1117"/>
          <a:stretch/>
        </p:blipFill>
        <p:spPr>
          <a:xfrm>
            <a:off x="6492718" y="3014663"/>
            <a:ext cx="1293340" cy="1452687"/>
          </a:xfrm>
          <a:prstGeom prst="rect">
            <a:avLst/>
          </a:prstGeom>
        </p:spPr>
      </p:pic>
      <p:grpSp>
        <p:nvGrpSpPr>
          <p:cNvPr id="42" name="Group 41"/>
          <p:cNvGrpSpPr/>
          <p:nvPr userDrawn="1"/>
        </p:nvGrpSpPr>
        <p:grpSpPr>
          <a:xfrm>
            <a:off x="4001695" y="1929104"/>
            <a:ext cx="3986605" cy="1625584"/>
            <a:chOff x="4001695" y="1929104"/>
            <a:chExt cx="3986605" cy="1625584"/>
          </a:xfrm>
        </p:grpSpPr>
        <p:grpSp>
          <p:nvGrpSpPr>
            <p:cNvPr id="43" name="Group 42"/>
            <p:cNvGrpSpPr/>
            <p:nvPr/>
          </p:nvGrpSpPr>
          <p:grpSpPr>
            <a:xfrm>
              <a:off x="5105086" y="2923061"/>
              <a:ext cx="2883214" cy="631627"/>
              <a:chOff x="5105086" y="2923061"/>
              <a:chExt cx="2883214" cy="631627"/>
            </a:xfrm>
          </p:grpSpPr>
          <p:sp>
            <p:nvSpPr>
              <p:cNvPr id="45" name="Title 3"/>
              <p:cNvSpPr txBox="1">
                <a:spLocks/>
              </p:cNvSpPr>
              <p:nvPr/>
            </p:nvSpPr>
            <p:spPr>
              <a:xfrm>
                <a:off x="5105086" y="3265208"/>
                <a:ext cx="1319530" cy="289480"/>
              </a:xfrm>
              <a:prstGeom prst="rect">
                <a:avLst/>
              </a:prstGeom>
            </p:spPr>
            <p:txBody>
              <a:bodyPr lIns="0" tIns="0" rIns="0" bIns="0"/>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1" u="none" strike="noStrike" kern="1200" cap="none" spc="0" normalizeH="0" baseline="0" noProof="0" dirty="0" smtClean="0">
                    <a:ln>
                      <a:noFill/>
                    </a:ln>
                    <a:solidFill>
                      <a:srgbClr val="35362E"/>
                    </a:solidFill>
                    <a:effectLst/>
                    <a:uLnTx/>
                    <a:uFillTx/>
                    <a:latin typeface="Georgia"/>
                    <a:ea typeface="+mj-ea"/>
                    <a:cs typeface="Arial" pitchFamily="34" charset="0"/>
                  </a:rPr>
                  <a:t>Led initiative</a:t>
                </a:r>
                <a:endParaRPr kumimoji="0" lang="en-US" sz="1300" b="0" i="1" u="none" strike="noStrike" kern="1200" cap="none" spc="0" normalizeH="0" baseline="0" noProof="0" dirty="0">
                  <a:ln>
                    <a:noFill/>
                  </a:ln>
                  <a:solidFill>
                    <a:srgbClr val="35362E"/>
                  </a:solidFill>
                  <a:effectLst/>
                  <a:uLnTx/>
                  <a:uFillTx/>
                  <a:latin typeface="Georgia"/>
                  <a:ea typeface="+mj-ea"/>
                  <a:cs typeface="Arial" pitchFamily="34" charset="0"/>
                </a:endParaRPr>
              </a:p>
            </p:txBody>
          </p:sp>
          <p:sp>
            <p:nvSpPr>
              <p:cNvPr id="46" name="Title 3"/>
              <p:cNvSpPr txBox="1">
                <a:spLocks/>
              </p:cNvSpPr>
              <p:nvPr/>
            </p:nvSpPr>
            <p:spPr>
              <a:xfrm>
                <a:off x="5111436" y="2923061"/>
                <a:ext cx="2876864" cy="289480"/>
              </a:xfrm>
              <a:prstGeom prst="rect">
                <a:avLst/>
              </a:prstGeom>
            </p:spPr>
            <p:txBody>
              <a:bodyPr lIns="0" tIns="0" rIns="0" bIns="0" anchor="b"/>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700" b="0" i="0" u="none" strike="noStrike" kern="1200" cap="none" spc="0" normalizeH="0" baseline="0" noProof="0" dirty="0" smtClean="0">
                    <a:ln>
                      <a:noFill/>
                    </a:ln>
                    <a:solidFill>
                      <a:sysClr val="window" lastClr="FFFFFF"/>
                    </a:solidFill>
                    <a:effectLst/>
                    <a:uLnTx/>
                    <a:uFillTx/>
                    <a:latin typeface="Arial Narrow"/>
                    <a:ea typeface="+mj-ea"/>
                    <a:cs typeface="Arial" pitchFamily="34" charset="0"/>
                  </a:rPr>
                  <a:t>REGIONAL SPECIALIST</a:t>
                </a:r>
                <a:endParaRPr kumimoji="0" lang="en-US" sz="1700" b="0" i="0" u="none" strike="noStrike" kern="1200" cap="none" spc="0" normalizeH="0" baseline="0" noProof="0" dirty="0">
                  <a:ln>
                    <a:noFill/>
                  </a:ln>
                  <a:solidFill>
                    <a:sysClr val="window" lastClr="FFFFFF"/>
                  </a:solidFill>
                  <a:effectLst/>
                  <a:uLnTx/>
                  <a:uFillTx/>
                  <a:latin typeface="Arial Narrow"/>
                  <a:ea typeface="+mj-ea"/>
                  <a:cs typeface="Arial" pitchFamily="34" charset="0"/>
                </a:endParaRPr>
              </a:p>
            </p:txBody>
          </p:sp>
        </p:grpSp>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b="2010"/>
            <a:stretch/>
          </p:blipFill>
          <p:spPr>
            <a:xfrm>
              <a:off x="4001695" y="1929104"/>
              <a:ext cx="1079648" cy="1314630"/>
            </a:xfrm>
            <a:prstGeom prst="rect">
              <a:avLst/>
            </a:prstGeom>
          </p:spPr>
        </p:pic>
      </p:grpSp>
      <p:pic>
        <p:nvPicPr>
          <p:cNvPr id="47" name="egypt houses"/>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865151" y="391569"/>
            <a:ext cx="4651121" cy="4645025"/>
          </a:xfrm>
          <a:prstGeom prst="rect">
            <a:avLst/>
          </a:prstGeom>
          <a:extLst>
            <a:ext uri="{909E8E84-426E-40DD-AFC4-6F175D3DCCD1}">
              <a14:hiddenFill xmlns:a14="http://schemas.microsoft.com/office/drawing/2010/main">
                <a:solidFill>
                  <a:srgbClr val="FFFFFF"/>
                </a:solidFill>
              </a14:hiddenFill>
            </a:ext>
          </a:extLst>
        </p:spPr>
      </p:pic>
      <p:grpSp>
        <p:nvGrpSpPr>
          <p:cNvPr id="48" name="Group 47"/>
          <p:cNvGrpSpPr/>
          <p:nvPr userDrawn="1"/>
        </p:nvGrpSpPr>
        <p:grpSpPr>
          <a:xfrm>
            <a:off x="5105086" y="4137297"/>
            <a:ext cx="2883214" cy="627264"/>
            <a:chOff x="5105086" y="4137297"/>
            <a:chExt cx="2883214" cy="627264"/>
          </a:xfrm>
        </p:grpSpPr>
        <p:sp>
          <p:nvSpPr>
            <p:cNvPr id="49" name="Title 3"/>
            <p:cNvSpPr txBox="1">
              <a:spLocks/>
            </p:cNvSpPr>
            <p:nvPr/>
          </p:nvSpPr>
          <p:spPr>
            <a:xfrm>
              <a:off x="5105086" y="4475081"/>
              <a:ext cx="2076764" cy="289480"/>
            </a:xfrm>
            <a:prstGeom prst="rect">
              <a:avLst/>
            </a:prstGeom>
          </p:spPr>
          <p:txBody>
            <a:bodyPr lIns="0" tIns="0" rIns="0" bIns="0"/>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1" u="none" strike="noStrike" kern="1200" cap="none" spc="0" normalizeH="0" baseline="0" noProof="0" dirty="0" smtClean="0">
                  <a:ln>
                    <a:noFill/>
                  </a:ln>
                  <a:solidFill>
                    <a:srgbClr val="35362E"/>
                  </a:solidFill>
                  <a:effectLst/>
                  <a:uLnTx/>
                  <a:uFillTx/>
                  <a:latin typeface="Georgia"/>
                  <a:ea typeface="+mj-ea"/>
                  <a:cs typeface="Arial" pitchFamily="34" charset="0"/>
                </a:rPr>
                <a:t>Housing market expert</a:t>
              </a:r>
              <a:endParaRPr kumimoji="0" lang="en-US" sz="1300" b="0" i="1" u="none" strike="noStrike" kern="1200" cap="none" spc="0" normalizeH="0" baseline="0" noProof="0" dirty="0">
                <a:ln>
                  <a:noFill/>
                </a:ln>
                <a:solidFill>
                  <a:srgbClr val="35362E"/>
                </a:solidFill>
                <a:effectLst/>
                <a:uLnTx/>
                <a:uFillTx/>
                <a:latin typeface="Georgia"/>
                <a:ea typeface="+mj-ea"/>
                <a:cs typeface="Arial" pitchFamily="34" charset="0"/>
              </a:endParaRPr>
            </a:p>
          </p:txBody>
        </p:sp>
        <p:sp>
          <p:nvSpPr>
            <p:cNvPr id="50" name="Title 3"/>
            <p:cNvSpPr txBox="1">
              <a:spLocks/>
            </p:cNvSpPr>
            <p:nvPr/>
          </p:nvSpPr>
          <p:spPr>
            <a:xfrm>
              <a:off x="5111436" y="4137297"/>
              <a:ext cx="2876864" cy="289480"/>
            </a:xfrm>
            <a:prstGeom prst="rect">
              <a:avLst/>
            </a:prstGeom>
          </p:spPr>
          <p:txBody>
            <a:bodyPr lIns="0" tIns="0" rIns="0" bIns="0" anchor="b"/>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700" b="0" i="0" u="none" strike="noStrike" kern="1200" cap="none" spc="0" normalizeH="0" baseline="0" noProof="0" dirty="0" smtClean="0">
                  <a:ln>
                    <a:noFill/>
                  </a:ln>
                  <a:solidFill>
                    <a:sysClr val="window" lastClr="FFFFFF"/>
                  </a:solidFill>
                  <a:effectLst/>
                  <a:uLnTx/>
                  <a:uFillTx/>
                  <a:latin typeface="Arial Narrow"/>
                  <a:ea typeface="+mj-ea"/>
                  <a:cs typeface="Arial" pitchFamily="34" charset="0"/>
                </a:rPr>
                <a:t>NETWORK SPECIALIST</a:t>
              </a:r>
              <a:endParaRPr kumimoji="0" lang="en-US" sz="1700" b="0" i="0" u="none" strike="noStrike" kern="1200" cap="none" spc="0" normalizeH="0" baseline="0" noProof="0" dirty="0">
                <a:ln>
                  <a:noFill/>
                </a:ln>
                <a:solidFill>
                  <a:sysClr val="window" lastClr="FFFFFF"/>
                </a:solidFill>
                <a:effectLst/>
                <a:uLnTx/>
                <a:uFillTx/>
                <a:latin typeface="Arial Narrow"/>
                <a:ea typeface="+mj-ea"/>
                <a:cs typeface="Arial" pitchFamily="34" charset="0"/>
              </a:endParaRPr>
            </a:p>
          </p:txBody>
        </p:sp>
      </p:grpSp>
      <p:pic>
        <p:nvPicPr>
          <p:cNvPr id="51" name="Picture 50"/>
          <p:cNvPicPr>
            <a:picLocks noChangeAspect="1"/>
          </p:cNvPicPr>
          <p:nvPr userDrawn="1"/>
        </p:nvPicPr>
        <p:blipFill rotWithShape="1">
          <a:blip r:embed="rId6">
            <a:extLst>
              <a:ext uri="{28A0092B-C50C-407E-A947-70E740481C1C}">
                <a14:useLocalDpi xmlns:a14="http://schemas.microsoft.com/office/drawing/2010/main" val="0"/>
              </a:ext>
            </a:extLst>
          </a:blip>
          <a:srcRect l="35396" t="58743" r="33967" b="10262"/>
          <a:stretch/>
        </p:blipFill>
        <p:spPr>
          <a:xfrm>
            <a:off x="2642471" y="4029075"/>
            <a:ext cx="2801257" cy="2125436"/>
          </a:xfrm>
          <a:prstGeom prst="rect">
            <a:avLst/>
          </a:prstGeom>
        </p:spPr>
      </p:pic>
      <p:grpSp>
        <p:nvGrpSpPr>
          <p:cNvPr id="52" name="Group 51"/>
          <p:cNvGrpSpPr/>
          <p:nvPr userDrawn="1"/>
        </p:nvGrpSpPr>
        <p:grpSpPr>
          <a:xfrm>
            <a:off x="5242246" y="5369842"/>
            <a:ext cx="2883214" cy="630995"/>
            <a:chOff x="5105086" y="5369842"/>
            <a:chExt cx="2883214" cy="630995"/>
          </a:xfrm>
        </p:grpSpPr>
        <p:sp>
          <p:nvSpPr>
            <p:cNvPr id="53" name="Title 3"/>
            <p:cNvSpPr txBox="1">
              <a:spLocks/>
            </p:cNvSpPr>
            <p:nvPr/>
          </p:nvSpPr>
          <p:spPr>
            <a:xfrm>
              <a:off x="5105086" y="5711357"/>
              <a:ext cx="1592894" cy="289480"/>
            </a:xfrm>
            <a:prstGeom prst="rect">
              <a:avLst/>
            </a:prstGeom>
          </p:spPr>
          <p:txBody>
            <a:bodyPr lIns="0" tIns="0" rIns="0" bIns="0"/>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300" b="0" i="1" u="none" strike="noStrike" kern="1200" cap="none" spc="0" normalizeH="0" baseline="0" noProof="0" dirty="0" smtClean="0">
                  <a:ln>
                    <a:noFill/>
                  </a:ln>
                  <a:solidFill>
                    <a:srgbClr val="35362E"/>
                  </a:solidFill>
                  <a:effectLst/>
                  <a:uLnTx/>
                  <a:uFillTx/>
                  <a:latin typeface="Georgia"/>
                  <a:ea typeface="+mj-ea"/>
                  <a:cs typeface="Arial" pitchFamily="34" charset="0"/>
                </a:rPr>
                <a:t>2-3 million served</a:t>
              </a:r>
              <a:endParaRPr kumimoji="0" lang="en-US" sz="1300" b="0" i="1" u="none" strike="noStrike" kern="1200" cap="none" spc="0" normalizeH="0" baseline="0" noProof="0" dirty="0">
                <a:ln>
                  <a:noFill/>
                </a:ln>
                <a:solidFill>
                  <a:srgbClr val="35362E"/>
                </a:solidFill>
                <a:effectLst/>
                <a:uLnTx/>
                <a:uFillTx/>
                <a:latin typeface="Georgia"/>
                <a:ea typeface="+mj-ea"/>
                <a:cs typeface="Arial" pitchFamily="34" charset="0"/>
              </a:endParaRPr>
            </a:p>
          </p:txBody>
        </p:sp>
        <p:sp>
          <p:nvSpPr>
            <p:cNvPr id="54" name="Title 3"/>
            <p:cNvSpPr txBox="1">
              <a:spLocks/>
            </p:cNvSpPr>
            <p:nvPr/>
          </p:nvSpPr>
          <p:spPr>
            <a:xfrm>
              <a:off x="5111436" y="5369842"/>
              <a:ext cx="2876864" cy="289480"/>
            </a:xfrm>
            <a:prstGeom prst="rect">
              <a:avLst/>
            </a:prstGeom>
          </p:spPr>
          <p:txBody>
            <a:bodyPr lIns="0" tIns="0" rIns="0" bIns="0" anchor="b"/>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700" b="0" i="0" u="none" strike="noStrike" kern="1200" cap="none" spc="0" normalizeH="0" baseline="0" noProof="0" dirty="0" smtClean="0">
                  <a:ln>
                    <a:noFill/>
                  </a:ln>
                  <a:solidFill>
                    <a:sysClr val="window" lastClr="FFFFFF"/>
                  </a:solidFill>
                  <a:effectLst/>
                  <a:uLnTx/>
                  <a:uFillTx/>
                  <a:latin typeface="Arial Narrow"/>
                  <a:ea typeface="+mj-ea"/>
                  <a:cs typeface="Arial" pitchFamily="34" charset="0"/>
                </a:rPr>
                <a:t>CUSTOMERS</a:t>
              </a:r>
              <a:endParaRPr kumimoji="0" lang="en-US" sz="1700" b="0" i="0" u="none" strike="noStrike" kern="1200" cap="none" spc="0" normalizeH="0" baseline="0" noProof="0" dirty="0">
                <a:ln>
                  <a:noFill/>
                </a:ln>
                <a:solidFill>
                  <a:sysClr val="window" lastClr="FFFFFF"/>
                </a:solidFill>
                <a:effectLst/>
                <a:uLnTx/>
                <a:uFillTx/>
                <a:latin typeface="Arial Narrow"/>
                <a:ea typeface="+mj-ea"/>
                <a:cs typeface="Arial" pitchFamily="34" charset="0"/>
              </a:endParaRPr>
            </a:p>
          </p:txBody>
        </p:sp>
      </p:grpSp>
    </p:spTree>
    <p:extLst>
      <p:ext uri="{BB962C8B-B14F-4D97-AF65-F5344CB8AC3E}">
        <p14:creationId xmlns:p14="http://schemas.microsoft.com/office/powerpoint/2010/main" val="34877506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77333"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0-#ppt_w/2"/>
                                          </p:val>
                                        </p:tav>
                                        <p:tav tm="100000">
                                          <p:val>
                                            <p:strVal val="#ppt_x"/>
                                          </p:val>
                                        </p:tav>
                                      </p:tavLst>
                                    </p:anim>
                                    <p:anim calcmode="lin" valueType="num">
                                      <p:cBhvr additive="base">
                                        <p:cTn id="8" dur="750" fill="hold"/>
                                        <p:tgtEl>
                                          <p:spTgt spid="4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0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750"/>
                                        <p:tgtEl>
                                          <p:spTgt spid="38"/>
                                        </p:tgtEl>
                                      </p:cBhvr>
                                    </p:animEffect>
                                  </p:childTnLst>
                                </p:cTn>
                              </p:par>
                              <p:par>
                                <p:cTn id="12" presetID="10" presetClass="entr" presetSubtype="0" fill="hold" nodeType="withEffect">
                                  <p:stCondLst>
                                    <p:cond delay="120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22" presetClass="entr" presetSubtype="2" fill="hold" grpId="0" nodeType="withEffect">
                                  <p:stCondLst>
                                    <p:cond delay="1200"/>
                                  </p:stCondLst>
                                  <p:childTnLst>
                                    <p:set>
                                      <p:cBhvr>
                                        <p:cTn id="16" dur="1" fill="hold">
                                          <p:stCondLst>
                                            <p:cond delay="0"/>
                                          </p:stCondLst>
                                        </p:cTn>
                                        <p:tgtEl>
                                          <p:spTgt spid="39"/>
                                        </p:tgtEl>
                                        <p:attrNameLst>
                                          <p:attrName>style.visibility</p:attrName>
                                        </p:attrNameLst>
                                      </p:cBhvr>
                                      <p:to>
                                        <p:strVal val="visible"/>
                                      </p:to>
                                    </p:set>
                                    <p:animEffect transition="in" filter="wipe(right)">
                                      <p:cBhvr>
                                        <p:cTn id="17" dur="750"/>
                                        <p:tgtEl>
                                          <p:spTgt spid="39"/>
                                        </p:tgtEl>
                                      </p:cBhvr>
                                    </p:animEffect>
                                  </p:childTnLst>
                                </p:cTn>
                              </p:par>
                              <p:par>
                                <p:cTn id="18" presetID="10" presetClass="entr" presetSubtype="0" fill="hold" nodeType="withEffect">
                                  <p:stCondLst>
                                    <p:cond delay="155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nodeType="withEffect">
                                  <p:stCondLst>
                                    <p:cond delay="155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22" presetClass="entr" presetSubtype="8" fill="hold" grpId="0" nodeType="withEffect">
                                  <p:stCondLst>
                                    <p:cond delay="170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750"/>
                                        <p:tgtEl>
                                          <p:spTgt spid="40"/>
                                        </p:tgtEl>
                                      </p:cBhvr>
                                    </p:animEffect>
                                  </p:childTnLst>
                                </p:cTn>
                              </p:par>
                              <p:par>
                                <p:cTn id="27" presetID="10" presetClass="entr" presetSubtype="0" fill="hold" nodeType="withEffect">
                                  <p:stCondLst>
                                    <p:cond delay="210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nodeType="withEffect">
                                  <p:stCondLst>
                                    <p:cond delay="21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cap="all" dirty="0"/>
          </a:p>
        </p:txBody>
      </p:sp>
      <p:sp>
        <p:nvSpPr>
          <p:cNvPr id="5" name="Slide Number Placeholder 4"/>
          <p:cNvSpPr>
            <a:spLocks noGrp="1"/>
          </p:cNvSpPr>
          <p:nvPr>
            <p:ph type="sldNum" sz="quarter" idx="12"/>
          </p:nvPr>
        </p:nvSpPr>
        <p:spPr/>
        <p:txBody>
          <a:bodyPr/>
          <a:lstStyle/>
          <a:p>
            <a:fld id="{B1B2F1D6-8E65-46DB-95B7-331DA8F8470F}"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220" y="1231720"/>
            <a:ext cx="8177560" cy="5016680"/>
          </a:xfrm>
          <a:prstGeom prst="rect">
            <a:avLst/>
          </a:prstGeom>
        </p:spPr>
      </p:pic>
      <p:sp>
        <p:nvSpPr>
          <p:cNvPr id="2" name="Title 1"/>
          <p:cNvSpPr>
            <a:spLocks noGrp="1"/>
          </p:cNvSpPr>
          <p:nvPr>
            <p:ph type="title"/>
          </p:nvPr>
        </p:nvSpPr>
        <p:spPr/>
        <p:txBody>
          <a:bodyPr vert="horz" lIns="91440" tIns="45720" rIns="91440" bIns="45720" rtlCol="0" anchor="t">
            <a:normAutofit/>
          </a:bodyPr>
          <a:lstStyle>
            <a:lvl1pPr algn="ctr">
              <a:defRPr lang="en-US" sz="2800" b="1" i="1" dirty="0">
                <a:solidFill>
                  <a:schemeClr val="tx1">
                    <a:lumMod val="65000"/>
                    <a:lumOff val="35000"/>
                  </a:schemeClr>
                </a:solidFill>
                <a:latin typeface="+mj-lt"/>
              </a:defRPr>
            </a:lvl1pPr>
          </a:lstStyle>
          <a:p>
            <a:pPr lvl="0" algn="l"/>
            <a:r>
              <a:rPr lang="en-US" dirty="0" smtClean="0"/>
              <a:t>Click to edit Master title style</a:t>
            </a:r>
            <a:endParaRPr lang="en-US" dirty="0"/>
          </a:p>
        </p:txBody>
      </p:sp>
    </p:spTree>
    <p:extLst>
      <p:ext uri="{BB962C8B-B14F-4D97-AF65-F5344CB8AC3E}">
        <p14:creationId xmlns:p14="http://schemas.microsoft.com/office/powerpoint/2010/main" val="3840144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2F1D6-8E65-46DB-95B7-331DA8F8470F}" type="slidenum">
              <a:rPr lang="en-US" smtClean="0"/>
              <a:pPr/>
              <a:t>‹#›</a:t>
            </a:fld>
            <a:endParaRPr lang="en-US" dirty="0"/>
          </a:p>
        </p:txBody>
      </p:sp>
    </p:spTree>
    <p:extLst>
      <p:ext uri="{BB962C8B-B14F-4D97-AF65-F5344CB8AC3E}">
        <p14:creationId xmlns:p14="http://schemas.microsoft.com/office/powerpoint/2010/main" val="20831416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B2F1D6-8E65-46DB-95B7-331DA8F8470F}" type="slidenum">
              <a:rPr lang="en-US" smtClean="0"/>
              <a:t>‹#›</a:t>
            </a:fld>
            <a:endParaRPr lang="en-US" dirty="0"/>
          </a:p>
        </p:txBody>
      </p:sp>
    </p:spTree>
    <p:extLst>
      <p:ext uri="{BB962C8B-B14F-4D97-AF65-F5344CB8AC3E}">
        <p14:creationId xmlns:p14="http://schemas.microsoft.com/office/powerpoint/2010/main" val="283381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B2F1D6-8E65-46DB-95B7-331DA8F8470F}" type="slidenum">
              <a:rPr lang="en-US" smtClean="0"/>
              <a:t>‹#›</a:t>
            </a:fld>
            <a:endParaRPr lang="en-US" dirty="0"/>
          </a:p>
        </p:txBody>
      </p:sp>
    </p:spTree>
    <p:extLst>
      <p:ext uri="{BB962C8B-B14F-4D97-AF65-F5344CB8AC3E}">
        <p14:creationId xmlns:p14="http://schemas.microsoft.com/office/powerpoint/2010/main" val="15946713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B2F1D6-8E65-46DB-95B7-331DA8F8470F}" type="slidenum">
              <a:rPr lang="en-US" smtClean="0"/>
              <a:t>‹#›</a:t>
            </a:fld>
            <a:endParaRPr lang="en-US" dirty="0"/>
          </a:p>
        </p:txBody>
      </p:sp>
    </p:spTree>
    <p:extLst>
      <p:ext uri="{BB962C8B-B14F-4D97-AF65-F5344CB8AC3E}">
        <p14:creationId xmlns:p14="http://schemas.microsoft.com/office/powerpoint/2010/main" val="26176690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57922"/>
          </a:xfrm>
        </p:spPr>
        <p:txBody>
          <a:bodyPr anchor="t" anchorCtr="0">
            <a:normAutofit/>
          </a:bodyPr>
          <a:lstStyle>
            <a:lvl1pPr algn="l">
              <a:defRPr sz="3600" b="1" i="1">
                <a:latin typeface="+mj-l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cap="all" dirty="0"/>
          </a:p>
        </p:txBody>
      </p:sp>
      <p:sp>
        <p:nvSpPr>
          <p:cNvPr id="5" name="Slide Number Placeholder 4"/>
          <p:cNvSpPr>
            <a:spLocks noGrp="1"/>
          </p:cNvSpPr>
          <p:nvPr>
            <p:ph type="sldNum" sz="quarter" idx="12"/>
          </p:nvPr>
        </p:nvSpPr>
        <p:spPr/>
        <p:txBody>
          <a:bodyPr/>
          <a:lstStyle/>
          <a:p>
            <a:fld id="{B1B2F1D6-8E65-46DB-95B7-331DA8F8470F}" type="slidenum">
              <a:rPr lang="en-US" smtClean="0"/>
              <a:pPr/>
              <a:t>‹#›</a:t>
            </a:fld>
            <a:endParaRPr lang="en-US" dirty="0"/>
          </a:p>
        </p:txBody>
      </p:sp>
    </p:spTree>
    <p:extLst>
      <p:ext uri="{BB962C8B-B14F-4D97-AF65-F5344CB8AC3E}">
        <p14:creationId xmlns:p14="http://schemas.microsoft.com/office/powerpoint/2010/main" val="26137716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B2F1D6-8E65-46DB-95B7-331DA8F8470F}" type="slidenum">
              <a:rPr lang="en-US" smtClean="0"/>
              <a:t>‹#›</a:t>
            </a:fld>
            <a:endParaRPr lang="en-US" dirty="0"/>
          </a:p>
        </p:txBody>
      </p:sp>
    </p:spTree>
    <p:extLst>
      <p:ext uri="{BB962C8B-B14F-4D97-AF65-F5344CB8AC3E}">
        <p14:creationId xmlns:p14="http://schemas.microsoft.com/office/powerpoint/2010/main" val="20242590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B2F1D6-8E65-46DB-95B7-331DA8F8470F}" type="slidenum">
              <a:rPr lang="en-US" smtClean="0"/>
              <a:t>‹#›</a:t>
            </a:fld>
            <a:endParaRPr lang="en-US" dirty="0"/>
          </a:p>
        </p:txBody>
      </p:sp>
      <p:sp>
        <p:nvSpPr>
          <p:cNvPr id="8" name="Rectangle 7"/>
          <p:cNvSpPr/>
          <p:nvPr userDrawn="1"/>
        </p:nvSpPr>
        <p:spPr>
          <a:xfrm>
            <a:off x="304800" y="228600"/>
            <a:ext cx="3200400" cy="6019800"/>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36138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B2F1D6-8E65-46DB-95B7-331DA8F8470F}" type="slidenum">
              <a:rPr lang="en-US" smtClean="0"/>
              <a:pPr/>
              <a:t>‹#›</a:t>
            </a:fld>
            <a:endParaRPr lang="en-US" dirty="0"/>
          </a:p>
        </p:txBody>
      </p:sp>
      <p:sp>
        <p:nvSpPr>
          <p:cNvPr id="8" name="Oval 7"/>
          <p:cNvSpPr/>
          <p:nvPr userDrawn="1"/>
        </p:nvSpPr>
        <p:spPr>
          <a:xfrm>
            <a:off x="-381000" y="-304800"/>
            <a:ext cx="4338002" cy="4338002"/>
          </a:xfrm>
          <a:prstGeom prst="ellipse">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695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marL="0" marR="0" lvl="0" indent="0" algn="l" fontAlgn="auto">
              <a:lnSpc>
                <a:spcPct val="100000"/>
              </a:lnSpc>
              <a:spcAft>
                <a:spcPts val="0"/>
              </a:spcAft>
              <a:buClrTx/>
              <a:buSzTx/>
              <a:buFontTx/>
              <a:tabLst/>
            </a:pPr>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cap="all"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2F1D6-8E65-46DB-95B7-331DA8F8470F}" type="slidenum">
              <a:rPr lang="en-US" smtClean="0"/>
              <a:pPr/>
              <a:t>‹#›</a:t>
            </a:fld>
            <a:endParaRPr lang="en-US" dirty="0"/>
          </a:p>
        </p:txBody>
      </p:sp>
    </p:spTree>
    <p:extLst>
      <p:ext uri="{BB962C8B-B14F-4D97-AF65-F5344CB8AC3E}">
        <p14:creationId xmlns:p14="http://schemas.microsoft.com/office/powerpoint/2010/main" val="24176021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67" r:id="rId13"/>
    <p:sldLayoutId id="2147483670" r:id="rId14"/>
    <p:sldLayoutId id="2147483660" r:id="rId15"/>
    <p:sldLayoutId id="2147483665" r:id="rId16"/>
    <p:sldLayoutId id="2147483662" r:id="rId17"/>
  </p:sldLayoutIdLst>
  <p:timing>
    <p:tnLst>
      <p:par>
        <p:cTn id="1" dur="indefinite" restart="never" nodeType="tmRoot"/>
      </p:par>
    </p:tnLst>
  </p:timing>
  <p:hf hdr="0" ftr="0" dt="0"/>
  <p:txStyles>
    <p:titleStyle>
      <a:lvl1pPr algn="ctr" defTabSz="914400" rtl="0" eaLnBrk="1" latinLnBrk="0" hangingPunct="1">
        <a:spcBef>
          <a:spcPct val="0"/>
        </a:spcBef>
        <a:buNone/>
        <a:defRPr kumimoji="0" lang="en-US" sz="3800" b="1" i="1" u="none" strike="noStrike" kern="1200" cap="none" spc="0" normalizeH="0" baseline="0" dirty="0">
          <a:ln>
            <a:noFill/>
          </a:ln>
          <a:solidFill>
            <a:srgbClr val="CD4106"/>
          </a:solidFill>
          <a:effectLst/>
          <a:uLnTx/>
          <a:uFillTx/>
          <a:latin typeface="Georgia"/>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762000" y="1676400"/>
            <a:ext cx="7772400" cy="1828800"/>
          </a:xfrm>
        </p:spPr>
        <p:txBody>
          <a:bodyPr/>
          <a:lstStyle/>
          <a:p>
            <a:pPr lvl="0" algn="ctr"/>
            <a:r>
              <a:rPr lang="en-US" sz="3200" i="0" dirty="0" smtClean="0">
                <a:solidFill>
                  <a:srgbClr val="002060"/>
                </a:solidFill>
                <a:latin typeface="Palatino Linotype" panose="02040502050505030304" pitchFamily="18" charset="0"/>
              </a:rPr>
              <a:t>Introduction to </a:t>
            </a:r>
            <a:r>
              <a:rPr lang="en-US" sz="3200" i="0" dirty="0" err="1" smtClean="0">
                <a:solidFill>
                  <a:srgbClr val="002060"/>
                </a:solidFill>
                <a:latin typeface="Palatino Linotype" panose="02040502050505030304" pitchFamily="18" charset="0"/>
              </a:rPr>
              <a:t>Sukuk</a:t>
            </a:r>
            <a:r>
              <a:rPr lang="en-US" sz="3200" i="0" dirty="0" smtClean="0">
                <a:solidFill>
                  <a:srgbClr val="002060"/>
                </a:solidFill>
                <a:latin typeface="Palatino Linotype" panose="02040502050505030304" pitchFamily="18" charset="0"/>
              </a:rPr>
              <a:t>: Definitions and Role in Economic Development</a:t>
            </a:r>
            <a:endParaRPr lang="en-US" sz="3200" i="0" dirty="0">
              <a:solidFill>
                <a:srgbClr val="002060"/>
              </a:solidFill>
              <a:latin typeface="Palatino Linotype" panose="02040502050505030304" pitchFamily="18" charset="0"/>
            </a:endParaRPr>
          </a:p>
        </p:txBody>
      </p:sp>
      <p:sp>
        <p:nvSpPr>
          <p:cNvPr id="16" name="Text Placeholder 15"/>
          <p:cNvSpPr>
            <a:spLocks noGrp="1"/>
          </p:cNvSpPr>
          <p:nvPr>
            <p:ph type="body" sz="quarter" idx="10"/>
          </p:nvPr>
        </p:nvSpPr>
        <p:spPr>
          <a:xfrm>
            <a:off x="76200" y="3930650"/>
            <a:ext cx="5791200" cy="412750"/>
          </a:xfrm>
        </p:spPr>
        <p:txBody>
          <a:bodyPr>
            <a:noAutofit/>
          </a:bodyPr>
          <a:lstStyle/>
          <a:p>
            <a:r>
              <a:rPr lang="en-US" sz="1600" b="1" dirty="0" smtClean="0">
                <a:latin typeface="Palatino Linotype" panose="02040502050505030304" pitchFamily="18" charset="0"/>
              </a:rPr>
              <a:t>Abayomi Alawode</a:t>
            </a:r>
            <a:r>
              <a:rPr lang="en-US" sz="1600" dirty="0" smtClean="0">
                <a:latin typeface="Palatino Linotype" panose="02040502050505030304" pitchFamily="18" charset="0"/>
              </a:rPr>
              <a:t>, head of Islamic finance</a:t>
            </a:r>
            <a:endParaRPr lang="en-US" sz="1600" dirty="0"/>
          </a:p>
        </p:txBody>
      </p:sp>
      <p:sp>
        <p:nvSpPr>
          <p:cNvPr id="17" name="Text Placeholder 16"/>
          <p:cNvSpPr>
            <a:spLocks noGrp="1"/>
          </p:cNvSpPr>
          <p:nvPr>
            <p:ph type="body" sz="quarter" idx="11"/>
          </p:nvPr>
        </p:nvSpPr>
        <p:spPr>
          <a:xfrm>
            <a:off x="6248400" y="3930650"/>
            <a:ext cx="1981200" cy="412750"/>
          </a:xfrm>
        </p:spPr>
        <p:txBody>
          <a:bodyPr>
            <a:normAutofit/>
          </a:bodyPr>
          <a:lstStyle/>
          <a:p>
            <a:r>
              <a:rPr lang="en-US" sz="1600" b="1" dirty="0" smtClean="0">
                <a:latin typeface="Palatino Linotype" panose="02040502050505030304" pitchFamily="18" charset="0"/>
              </a:rPr>
              <a:t>April 19, 2015</a:t>
            </a:r>
            <a:endParaRPr lang="en-US" sz="1600" b="1" dirty="0">
              <a:latin typeface="Palatino Linotype" panose="0204050205050503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9" y="304800"/>
            <a:ext cx="5595937"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332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57922"/>
          </a:xfrm>
        </p:spPr>
        <p:txBody>
          <a:bodyPr/>
          <a:lstStyle/>
          <a:p>
            <a:pPr algn="ctr"/>
            <a:r>
              <a:rPr lang="en-US" i="0" dirty="0" smtClean="0">
                <a:solidFill>
                  <a:srgbClr val="002060"/>
                </a:solidFill>
                <a:latin typeface="Palatino Linotype" panose="02040502050505030304" pitchFamily="18" charset="0"/>
              </a:rPr>
              <a:t>End</a:t>
            </a:r>
            <a:endParaRPr lang="en-US" i="0" dirty="0">
              <a:solidFill>
                <a:srgbClr val="002060"/>
              </a:solidFill>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fld id="{B1B2F1D6-8E65-46DB-95B7-331DA8F8470F}" type="slidenum">
              <a:rPr lang="en-US" smtClean="0"/>
              <a:pPr/>
              <a:t>10</a:t>
            </a:fld>
            <a:endParaRPr lang="en-US" dirty="0"/>
          </a:p>
        </p:txBody>
      </p:sp>
    </p:spTree>
    <p:extLst>
      <p:ext uri="{BB962C8B-B14F-4D97-AF65-F5344CB8AC3E}">
        <p14:creationId xmlns:p14="http://schemas.microsoft.com/office/powerpoint/2010/main" val="43746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B2F1D6-8E65-46DB-95B7-331DA8F8470F}" type="slidenum">
              <a:rPr lang="en-US" smtClean="0"/>
              <a:pPr/>
              <a:t>2</a:t>
            </a:fld>
            <a:endParaRPr lang="en-US" dirty="0"/>
          </a:p>
        </p:txBody>
      </p:sp>
      <p:sp>
        <p:nvSpPr>
          <p:cNvPr id="4" name="TextBox 3"/>
          <p:cNvSpPr txBox="1"/>
          <p:nvPr/>
        </p:nvSpPr>
        <p:spPr>
          <a:xfrm>
            <a:off x="521208" y="1447800"/>
            <a:ext cx="8153400" cy="3754874"/>
          </a:xfrm>
          <a:prstGeom prst="rect">
            <a:avLst/>
          </a:prstGeom>
          <a:noFill/>
        </p:spPr>
        <p:txBody>
          <a:bodyPr wrap="square" rtlCol="0">
            <a:spAutoFit/>
          </a:bodyPr>
          <a:lstStyle/>
          <a:p>
            <a:pPr marL="457200" indent="-457200" algn="just">
              <a:spcAft>
                <a:spcPts val="1200"/>
              </a:spcAft>
              <a:buFont typeface="Wingdings" panose="05000000000000000000" pitchFamily="2" charset="2"/>
              <a:buChar char="Ø"/>
            </a:pPr>
            <a:r>
              <a:rPr lang="en-US" sz="2200" dirty="0" smtClean="0">
                <a:latin typeface="Palatino Linotype" panose="02040502050505030304" pitchFamily="18" charset="0"/>
              </a:rPr>
              <a:t>Money is not a commodity and has no intrinsic value; it is a medium of exchange</a:t>
            </a:r>
          </a:p>
          <a:p>
            <a:pPr marL="457200" indent="-457200" algn="just">
              <a:spcAft>
                <a:spcPts val="1200"/>
              </a:spcAft>
              <a:buFont typeface="Wingdings" panose="05000000000000000000" pitchFamily="2" charset="2"/>
              <a:buChar char="Ø"/>
            </a:pPr>
            <a:r>
              <a:rPr lang="en-US" sz="2200" dirty="0" smtClean="0">
                <a:latin typeface="Palatino Linotype" panose="02040502050505030304" pitchFamily="18" charset="0"/>
              </a:rPr>
              <a:t>The payment or receipt of interest on transactions is therefore prohibited (</a:t>
            </a:r>
            <a:r>
              <a:rPr lang="en-US" sz="2200" i="1" dirty="0" err="1" smtClean="0">
                <a:latin typeface="Palatino Linotype" panose="02040502050505030304" pitchFamily="18" charset="0"/>
              </a:rPr>
              <a:t>riba</a:t>
            </a:r>
            <a:r>
              <a:rPr lang="en-US" sz="2200" dirty="0" smtClean="0">
                <a:latin typeface="Palatino Linotype" panose="02040502050505030304" pitchFamily="18" charset="0"/>
              </a:rPr>
              <a:t>)</a:t>
            </a:r>
          </a:p>
          <a:p>
            <a:pPr marL="457200" indent="-457200" algn="just">
              <a:spcAft>
                <a:spcPts val="1200"/>
              </a:spcAft>
              <a:buFont typeface="Wingdings" panose="05000000000000000000" pitchFamily="2" charset="2"/>
              <a:buChar char="Ø"/>
            </a:pPr>
            <a:r>
              <a:rPr lang="en-US" sz="2200" dirty="0" smtClean="0">
                <a:latin typeface="Palatino Linotype" panose="02040502050505030304" pitchFamily="18" charset="0"/>
              </a:rPr>
              <a:t>Profit must be linked to real economic transactions and is a reward for taking risks</a:t>
            </a:r>
          </a:p>
          <a:p>
            <a:pPr marL="457200" indent="-457200" algn="just">
              <a:spcAft>
                <a:spcPts val="1200"/>
              </a:spcAft>
              <a:buFont typeface="Wingdings" panose="05000000000000000000" pitchFamily="2" charset="2"/>
              <a:buChar char="Ø"/>
            </a:pPr>
            <a:r>
              <a:rPr lang="en-US" sz="2200" dirty="0" smtClean="0">
                <a:latin typeface="Palatino Linotype" panose="02040502050505030304" pitchFamily="18" charset="0"/>
              </a:rPr>
              <a:t>Avoid transactions with high uncertainty (</a:t>
            </a:r>
            <a:r>
              <a:rPr lang="en-US" sz="2200" i="1" dirty="0" err="1" smtClean="0">
                <a:latin typeface="Palatino Linotype" panose="02040502050505030304" pitchFamily="18" charset="0"/>
              </a:rPr>
              <a:t>gharar</a:t>
            </a:r>
            <a:r>
              <a:rPr lang="en-US" sz="2200" dirty="0" smtClean="0">
                <a:latin typeface="Palatino Linotype" panose="02040502050505030304" pitchFamily="18" charset="0"/>
              </a:rPr>
              <a:t>)</a:t>
            </a:r>
          </a:p>
          <a:p>
            <a:pPr marL="457200" indent="-457200" algn="just">
              <a:spcAft>
                <a:spcPts val="1200"/>
              </a:spcAft>
              <a:buFont typeface="Wingdings" panose="05000000000000000000" pitchFamily="2" charset="2"/>
              <a:buChar char="Ø"/>
            </a:pPr>
            <a:r>
              <a:rPr lang="en-US" sz="2200" dirty="0" smtClean="0">
                <a:latin typeface="Palatino Linotype" panose="02040502050505030304" pitchFamily="18" charset="0"/>
              </a:rPr>
              <a:t>Prohibition of financing or investment in certain activities (e.g. alcohol, gambling)</a:t>
            </a:r>
          </a:p>
        </p:txBody>
      </p:sp>
      <p:sp>
        <p:nvSpPr>
          <p:cNvPr id="8" name="Rectangle 7"/>
          <p:cNvSpPr/>
          <p:nvPr/>
        </p:nvSpPr>
        <p:spPr>
          <a:xfrm>
            <a:off x="304800" y="500745"/>
            <a:ext cx="8686800" cy="461665"/>
          </a:xfrm>
          <a:prstGeom prst="rect">
            <a:avLst/>
          </a:prstGeom>
        </p:spPr>
        <p:txBody>
          <a:bodyPr wrap="square">
            <a:spAutoFit/>
          </a:bodyPr>
          <a:lstStyle/>
          <a:p>
            <a:pPr algn="ctr"/>
            <a:r>
              <a:rPr lang="en-US" sz="2400" b="1" dirty="0" smtClean="0">
                <a:solidFill>
                  <a:srgbClr val="002060"/>
                </a:solidFill>
                <a:latin typeface="Palatino Linotype" panose="02040502050505030304" pitchFamily="18" charset="0"/>
                <a:ea typeface="+mj-ea"/>
                <a:cs typeface="Arial" pitchFamily="34" charset="0"/>
              </a:rPr>
              <a:t>Principles of Islamic Finance</a:t>
            </a:r>
            <a:endParaRPr lang="en-US" sz="2400" b="1" dirty="0">
              <a:solidFill>
                <a:srgbClr val="002060"/>
              </a:solidFill>
              <a:latin typeface="Palatino Linotype" panose="02040502050505030304" pitchFamily="18" charset="0"/>
              <a:ea typeface="+mj-ea"/>
              <a:cs typeface="Arial" pitchFamily="34" charset="0"/>
            </a:endParaRPr>
          </a:p>
        </p:txBody>
      </p:sp>
    </p:spTree>
    <p:extLst>
      <p:ext uri="{BB962C8B-B14F-4D97-AF65-F5344CB8AC3E}">
        <p14:creationId xmlns:p14="http://schemas.microsoft.com/office/powerpoint/2010/main" val="423643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B2F1D6-8E65-46DB-95B7-331DA8F8470F}" type="slidenum">
              <a:rPr lang="en-US" smtClean="0"/>
              <a:pPr/>
              <a:t>3</a:t>
            </a:fld>
            <a:endParaRPr lang="en-US" dirty="0"/>
          </a:p>
        </p:txBody>
      </p:sp>
      <p:sp>
        <p:nvSpPr>
          <p:cNvPr id="4" name="TextBox 3"/>
          <p:cNvSpPr txBox="1"/>
          <p:nvPr/>
        </p:nvSpPr>
        <p:spPr>
          <a:xfrm>
            <a:off x="533400" y="1219200"/>
            <a:ext cx="8153400" cy="5324535"/>
          </a:xfrm>
          <a:prstGeom prst="rect">
            <a:avLst/>
          </a:prstGeom>
          <a:noFill/>
        </p:spPr>
        <p:txBody>
          <a:bodyPr wrap="square" rtlCol="0">
            <a:spAutoFit/>
          </a:bodyPr>
          <a:lstStyle/>
          <a:p>
            <a:pPr algn="just"/>
            <a:endParaRPr lang="en-US" sz="2400" dirty="0"/>
          </a:p>
          <a:p>
            <a:pPr marL="342900" indent="-342900" algn="just">
              <a:spcAft>
                <a:spcPts val="1200"/>
              </a:spcAft>
              <a:buFont typeface="Wingdings" panose="05000000000000000000" pitchFamily="2" charset="2"/>
              <a:buChar char="Ø"/>
            </a:pPr>
            <a:r>
              <a:rPr lang="en-US" sz="2200" i="1" dirty="0" err="1">
                <a:latin typeface="Palatino Linotype" panose="02040502050505030304" pitchFamily="18" charset="0"/>
              </a:rPr>
              <a:t>Sukuk</a:t>
            </a:r>
            <a:r>
              <a:rPr lang="en-US" sz="2200" dirty="0">
                <a:latin typeface="Palatino Linotype" panose="02040502050505030304" pitchFamily="18" charset="0"/>
              </a:rPr>
              <a:t> are financial </a:t>
            </a:r>
            <a:r>
              <a:rPr lang="en-US" sz="2200" dirty="0" smtClean="0">
                <a:latin typeface="Palatino Linotype" panose="02040502050505030304" pitchFamily="18" charset="0"/>
              </a:rPr>
              <a:t>trust certificates </a:t>
            </a:r>
            <a:r>
              <a:rPr lang="en-US" sz="2200" dirty="0">
                <a:latin typeface="Palatino Linotype" panose="02040502050505030304" pitchFamily="18" charset="0"/>
              </a:rPr>
              <a:t>and </a:t>
            </a:r>
            <a:r>
              <a:rPr lang="en-US" sz="2200" dirty="0" smtClean="0">
                <a:latin typeface="Palatino Linotype" panose="02040502050505030304" pitchFamily="18" charset="0"/>
              </a:rPr>
              <a:t>resemble conventional bonds</a:t>
            </a:r>
          </a:p>
          <a:p>
            <a:pPr marL="342900" indent="-342900" algn="just">
              <a:spcAft>
                <a:spcPts val="1200"/>
              </a:spcAft>
              <a:buFont typeface="Wingdings" panose="05000000000000000000" pitchFamily="2" charset="2"/>
              <a:buChar char="Ø"/>
            </a:pPr>
            <a:r>
              <a:rPr lang="en-US" sz="2200" dirty="0">
                <a:latin typeface="Palatino Linotype" panose="02040502050505030304" pitchFamily="18" charset="0"/>
              </a:rPr>
              <a:t>Defined by AAOIFI as “….certificates of equal value representing undivided shares in ownership of tangible assets, usufruct and services or (in the ownership of) the assets of particular projects or special investment activity….</a:t>
            </a:r>
            <a:r>
              <a:rPr lang="en-US" sz="2200" i="1" dirty="0">
                <a:latin typeface="Palatino Linotype" panose="02040502050505030304" pitchFamily="18" charset="0"/>
              </a:rPr>
              <a:t>[Sharia Standard No. 17</a:t>
            </a:r>
            <a:r>
              <a:rPr lang="en-US" sz="2200" i="1" dirty="0" smtClean="0">
                <a:latin typeface="Palatino Linotype" panose="02040502050505030304" pitchFamily="18" charset="0"/>
              </a:rPr>
              <a:t>]</a:t>
            </a:r>
            <a:endParaRPr lang="en-US" sz="2200" i="1" dirty="0">
              <a:latin typeface="Palatino Linotype" panose="02040502050505030304" pitchFamily="18" charset="0"/>
            </a:endParaRPr>
          </a:p>
          <a:p>
            <a:pPr marL="342900" indent="-342900" algn="just">
              <a:spcAft>
                <a:spcPts val="1200"/>
              </a:spcAft>
              <a:buFont typeface="Wingdings" panose="05000000000000000000" pitchFamily="2" charset="2"/>
              <a:buChar char="Ø"/>
            </a:pPr>
            <a:r>
              <a:rPr lang="en-US" sz="2200" dirty="0">
                <a:latin typeface="Palatino Linotype" panose="02040502050505030304" pitchFamily="18" charset="0"/>
              </a:rPr>
              <a:t>Although </a:t>
            </a:r>
            <a:r>
              <a:rPr lang="en-US" sz="2200" dirty="0" err="1">
                <a:latin typeface="Palatino Linotype" panose="02040502050505030304" pitchFamily="18" charset="0"/>
              </a:rPr>
              <a:t>Sukuk</a:t>
            </a:r>
            <a:r>
              <a:rPr lang="en-US" sz="2200" dirty="0">
                <a:latin typeface="Palatino Linotype" panose="02040502050505030304" pitchFamily="18" charset="0"/>
              </a:rPr>
              <a:t> holders share in the ownership of the asset, and </a:t>
            </a:r>
            <a:r>
              <a:rPr lang="en-US" sz="2200" dirty="0" smtClean="0">
                <a:latin typeface="Palatino Linotype" panose="02040502050505030304" pitchFamily="18" charset="0"/>
              </a:rPr>
              <a:t>their holdings specify the proportionate shares, the </a:t>
            </a:r>
            <a:r>
              <a:rPr lang="en-US" sz="2200" dirty="0">
                <a:latin typeface="Palatino Linotype" panose="02040502050505030304" pitchFamily="18" charset="0"/>
              </a:rPr>
              <a:t>respective shares cannot be divided </a:t>
            </a:r>
            <a:r>
              <a:rPr lang="en-US" sz="2200" dirty="0" smtClean="0">
                <a:latin typeface="Palatino Linotype" panose="02040502050505030304" pitchFamily="18" charset="0"/>
              </a:rPr>
              <a:t>(i.e. definite physical boundaries not determined)</a:t>
            </a:r>
          </a:p>
          <a:p>
            <a:pPr marL="342900" indent="-342900" algn="just">
              <a:buFont typeface="Wingdings" panose="05000000000000000000" pitchFamily="2" charset="2"/>
              <a:buChar char="Ø"/>
            </a:pPr>
            <a:r>
              <a:rPr lang="en-US" sz="2200" dirty="0" err="1" smtClean="0">
                <a:latin typeface="Palatino Linotype" panose="02040502050505030304" pitchFamily="18" charset="0"/>
              </a:rPr>
              <a:t>Sukuk</a:t>
            </a:r>
            <a:r>
              <a:rPr lang="en-US" sz="2200" dirty="0" smtClean="0">
                <a:latin typeface="Palatino Linotype" panose="02040502050505030304" pitchFamily="18" charset="0"/>
              </a:rPr>
              <a:t> therefore provides a medium to long-term investment instrument that is also liquid (more on this later)</a:t>
            </a:r>
            <a:endParaRPr lang="en-US" sz="2200" dirty="0">
              <a:latin typeface="Palatino Linotype" panose="02040502050505030304" pitchFamily="18" charset="0"/>
            </a:endParaRPr>
          </a:p>
        </p:txBody>
      </p:sp>
      <p:sp>
        <p:nvSpPr>
          <p:cNvPr id="8" name="Rectangle 7"/>
          <p:cNvSpPr/>
          <p:nvPr/>
        </p:nvSpPr>
        <p:spPr>
          <a:xfrm>
            <a:off x="304800" y="500745"/>
            <a:ext cx="8686800" cy="461665"/>
          </a:xfrm>
          <a:prstGeom prst="rect">
            <a:avLst/>
          </a:prstGeom>
        </p:spPr>
        <p:txBody>
          <a:bodyPr wrap="square">
            <a:spAutoFit/>
          </a:bodyPr>
          <a:lstStyle/>
          <a:p>
            <a:pPr algn="ctr"/>
            <a:r>
              <a:rPr lang="en-US" sz="2400" b="1" dirty="0" err="1" smtClean="0">
                <a:solidFill>
                  <a:srgbClr val="002060"/>
                </a:solidFill>
                <a:latin typeface="Palatino Linotype" panose="02040502050505030304" pitchFamily="18" charset="0"/>
                <a:ea typeface="+mj-ea"/>
                <a:cs typeface="Arial" pitchFamily="34" charset="0"/>
              </a:rPr>
              <a:t>Sukuk</a:t>
            </a:r>
            <a:r>
              <a:rPr lang="en-US" sz="2400" b="1" dirty="0" smtClean="0">
                <a:solidFill>
                  <a:srgbClr val="002060"/>
                </a:solidFill>
                <a:latin typeface="Palatino Linotype" panose="02040502050505030304" pitchFamily="18" charset="0"/>
                <a:ea typeface="+mj-ea"/>
                <a:cs typeface="Arial" pitchFamily="34" charset="0"/>
              </a:rPr>
              <a:t> Concepts (1)</a:t>
            </a:r>
            <a:endParaRPr lang="en-US" sz="2400" b="1" dirty="0">
              <a:solidFill>
                <a:srgbClr val="002060"/>
              </a:solidFill>
              <a:latin typeface="Palatino Linotype" panose="02040502050505030304" pitchFamily="18" charset="0"/>
              <a:ea typeface="+mj-ea"/>
              <a:cs typeface="Arial" pitchFamily="34" charset="0"/>
            </a:endParaRPr>
          </a:p>
        </p:txBody>
      </p:sp>
    </p:spTree>
    <p:extLst>
      <p:ext uri="{BB962C8B-B14F-4D97-AF65-F5344CB8AC3E}">
        <p14:creationId xmlns:p14="http://schemas.microsoft.com/office/powerpoint/2010/main" val="4111939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i="0" dirty="0" err="1" smtClean="0">
                <a:solidFill>
                  <a:srgbClr val="002060"/>
                </a:solidFill>
                <a:latin typeface="Palatino Linotype" panose="02040502050505030304" pitchFamily="18" charset="0"/>
              </a:rPr>
              <a:t>Sukuk</a:t>
            </a:r>
            <a:r>
              <a:rPr lang="en-US" sz="2400" i="0" dirty="0" smtClean="0">
                <a:solidFill>
                  <a:srgbClr val="002060"/>
                </a:solidFill>
                <a:latin typeface="Palatino Linotype" panose="02040502050505030304" pitchFamily="18" charset="0"/>
              </a:rPr>
              <a:t> Concepts (2)</a:t>
            </a:r>
            <a:endParaRPr lang="en-US" sz="2400" i="0" dirty="0">
              <a:solidFill>
                <a:srgbClr val="002060"/>
              </a:solidFill>
              <a:latin typeface="Palatino Linotype" panose="02040502050505030304" pitchFamily="18" charset="0"/>
            </a:endParaRPr>
          </a:p>
        </p:txBody>
      </p:sp>
      <p:sp>
        <p:nvSpPr>
          <p:cNvPr id="44" name="Content Placeholder 43"/>
          <p:cNvSpPr>
            <a:spLocks noGrp="1"/>
          </p:cNvSpPr>
          <p:nvPr>
            <p:ph idx="1"/>
          </p:nvPr>
        </p:nvSpPr>
        <p:spPr/>
        <p:txBody>
          <a:bodyPr>
            <a:normAutofit lnSpcReduction="10000"/>
          </a:bodyPr>
          <a:lstStyle/>
          <a:p>
            <a:pPr>
              <a:buFont typeface="Wingdings" panose="05000000000000000000" pitchFamily="2" charset="2"/>
              <a:buChar char="Ø"/>
            </a:pPr>
            <a:r>
              <a:rPr lang="en-US" sz="2200" dirty="0" err="1" smtClean="0">
                <a:latin typeface="Palatino Linotype" panose="02040502050505030304" pitchFamily="18" charset="0"/>
              </a:rPr>
              <a:t>Sukuk</a:t>
            </a:r>
            <a:r>
              <a:rPr lang="en-US" sz="2200" dirty="0" smtClean="0">
                <a:latin typeface="Palatino Linotype" panose="02040502050505030304" pitchFamily="18" charset="0"/>
              </a:rPr>
              <a:t> are structured using existing Sharia-compliant products or techniques</a:t>
            </a:r>
            <a:r>
              <a:rPr lang="en-US" dirty="0" smtClean="0">
                <a:latin typeface="Palatino Linotype" panose="02040502050505030304" pitchFamily="18" charset="0"/>
              </a:rPr>
              <a:t>:</a:t>
            </a:r>
          </a:p>
          <a:p>
            <a:pPr lvl="1">
              <a:buFont typeface="Courier New" panose="02070309020205020404" pitchFamily="49" charset="0"/>
              <a:buChar char="o"/>
            </a:pPr>
            <a:r>
              <a:rPr lang="en-US" dirty="0" smtClean="0">
                <a:latin typeface="Palatino Linotype" panose="02040502050505030304" pitchFamily="18" charset="0"/>
              </a:rPr>
              <a:t>Sales based </a:t>
            </a:r>
          </a:p>
          <a:p>
            <a:pPr lvl="2"/>
            <a:r>
              <a:rPr lang="en-US" i="1" dirty="0" err="1" smtClean="0">
                <a:latin typeface="Palatino Linotype" panose="02040502050505030304" pitchFamily="18" charset="0"/>
              </a:rPr>
              <a:t>Sukuk</a:t>
            </a:r>
            <a:r>
              <a:rPr lang="en-US" i="1" dirty="0" smtClean="0">
                <a:latin typeface="Palatino Linotype" panose="02040502050505030304" pitchFamily="18" charset="0"/>
              </a:rPr>
              <a:t> al-</a:t>
            </a:r>
            <a:r>
              <a:rPr lang="en-US" i="1" dirty="0" err="1" smtClean="0">
                <a:latin typeface="Palatino Linotype" panose="02040502050505030304" pitchFamily="18" charset="0"/>
              </a:rPr>
              <a:t>Murabaha</a:t>
            </a:r>
            <a:r>
              <a:rPr lang="en-US" i="1" dirty="0" smtClean="0">
                <a:latin typeface="Palatino Linotype" panose="02040502050505030304" pitchFamily="18" charset="0"/>
              </a:rPr>
              <a:t> (mark-up sale)</a:t>
            </a:r>
          </a:p>
          <a:p>
            <a:pPr lvl="2"/>
            <a:r>
              <a:rPr lang="en-US" i="1" dirty="0" err="1" smtClean="0">
                <a:latin typeface="Palatino Linotype" panose="02040502050505030304" pitchFamily="18" charset="0"/>
              </a:rPr>
              <a:t>Sukuk</a:t>
            </a:r>
            <a:r>
              <a:rPr lang="en-US" i="1" dirty="0" smtClean="0">
                <a:latin typeface="Palatino Linotype" panose="02040502050505030304" pitchFamily="18" charset="0"/>
              </a:rPr>
              <a:t> al-</a:t>
            </a:r>
            <a:r>
              <a:rPr lang="en-US" i="1" dirty="0" err="1" smtClean="0">
                <a:latin typeface="Palatino Linotype" panose="02040502050505030304" pitchFamily="18" charset="0"/>
              </a:rPr>
              <a:t>Istisna</a:t>
            </a:r>
            <a:r>
              <a:rPr lang="en-US" i="1" dirty="0" smtClean="0">
                <a:latin typeface="Palatino Linotype" panose="02040502050505030304" pitchFamily="18" charset="0"/>
              </a:rPr>
              <a:t>’ (manufacturing sale)</a:t>
            </a:r>
          </a:p>
          <a:p>
            <a:pPr lvl="2"/>
            <a:r>
              <a:rPr lang="en-US" i="1" dirty="0" err="1" smtClean="0">
                <a:latin typeface="Palatino Linotype" panose="02040502050505030304" pitchFamily="18" charset="0"/>
              </a:rPr>
              <a:t>Sukuk</a:t>
            </a:r>
            <a:r>
              <a:rPr lang="en-US" i="1" dirty="0" smtClean="0">
                <a:latin typeface="Palatino Linotype" panose="02040502050505030304" pitchFamily="18" charset="0"/>
              </a:rPr>
              <a:t> al-Salam (forward sale)</a:t>
            </a:r>
          </a:p>
          <a:p>
            <a:pPr lvl="1">
              <a:buFont typeface="Courier New" panose="02070309020205020404" pitchFamily="49" charset="0"/>
              <a:buChar char="o"/>
            </a:pPr>
            <a:r>
              <a:rPr lang="en-US" dirty="0" smtClean="0">
                <a:latin typeface="Palatino Linotype" panose="02040502050505030304" pitchFamily="18" charset="0"/>
              </a:rPr>
              <a:t>Lease based</a:t>
            </a:r>
          </a:p>
          <a:p>
            <a:pPr lvl="2"/>
            <a:r>
              <a:rPr lang="en-US" i="1" dirty="0" err="1">
                <a:latin typeface="Palatino Linotype" panose="02040502050505030304" pitchFamily="18" charset="0"/>
              </a:rPr>
              <a:t>Sukuk</a:t>
            </a:r>
            <a:r>
              <a:rPr lang="en-US" i="1" dirty="0">
                <a:latin typeface="Palatino Linotype" panose="02040502050505030304" pitchFamily="18" charset="0"/>
              </a:rPr>
              <a:t> al-</a:t>
            </a:r>
            <a:r>
              <a:rPr lang="en-US" i="1" dirty="0" err="1">
                <a:latin typeface="Palatino Linotype" panose="02040502050505030304" pitchFamily="18" charset="0"/>
              </a:rPr>
              <a:t>Ijara</a:t>
            </a:r>
            <a:r>
              <a:rPr lang="en-US" i="1" dirty="0">
                <a:latin typeface="Palatino Linotype" panose="02040502050505030304" pitchFamily="18" charset="0"/>
              </a:rPr>
              <a:t> </a:t>
            </a:r>
            <a:r>
              <a:rPr lang="en-US" i="1" dirty="0" smtClean="0">
                <a:latin typeface="Palatino Linotype" panose="02040502050505030304" pitchFamily="18" charset="0"/>
              </a:rPr>
              <a:t>(asset lease)</a:t>
            </a:r>
            <a:endParaRPr lang="en-US" i="1" dirty="0">
              <a:latin typeface="Palatino Linotype" panose="02040502050505030304" pitchFamily="18" charset="0"/>
            </a:endParaRPr>
          </a:p>
          <a:p>
            <a:pPr lvl="1">
              <a:buFont typeface="Courier New" panose="02070309020205020404" pitchFamily="49" charset="0"/>
              <a:buChar char="o"/>
            </a:pPr>
            <a:r>
              <a:rPr lang="en-US" dirty="0" smtClean="0">
                <a:latin typeface="Palatino Linotype" panose="02040502050505030304" pitchFamily="18" charset="0"/>
              </a:rPr>
              <a:t>Agency based</a:t>
            </a:r>
          </a:p>
          <a:p>
            <a:pPr lvl="2"/>
            <a:r>
              <a:rPr lang="en-US" i="1" dirty="0" err="1">
                <a:latin typeface="Palatino Linotype" panose="02040502050505030304" pitchFamily="18" charset="0"/>
              </a:rPr>
              <a:t>Sukuk</a:t>
            </a:r>
            <a:r>
              <a:rPr lang="en-US" i="1" dirty="0">
                <a:latin typeface="Palatino Linotype" panose="02040502050505030304" pitchFamily="18" charset="0"/>
              </a:rPr>
              <a:t> </a:t>
            </a:r>
            <a:r>
              <a:rPr lang="en-US" i="1" dirty="0" smtClean="0">
                <a:latin typeface="Palatino Linotype" panose="02040502050505030304" pitchFamily="18" charset="0"/>
              </a:rPr>
              <a:t>al-</a:t>
            </a:r>
            <a:r>
              <a:rPr lang="en-US" i="1" dirty="0" err="1" smtClean="0">
                <a:latin typeface="Palatino Linotype" panose="02040502050505030304" pitchFamily="18" charset="0"/>
              </a:rPr>
              <a:t>Wakala</a:t>
            </a:r>
            <a:r>
              <a:rPr lang="en-US" i="1" dirty="0" smtClean="0">
                <a:latin typeface="Palatino Linotype" panose="02040502050505030304" pitchFamily="18" charset="0"/>
              </a:rPr>
              <a:t> (agency for investment)</a:t>
            </a:r>
            <a:endParaRPr lang="en-US" i="1" dirty="0">
              <a:latin typeface="Palatino Linotype" panose="02040502050505030304" pitchFamily="18" charset="0"/>
            </a:endParaRPr>
          </a:p>
          <a:p>
            <a:pPr lvl="1">
              <a:buFont typeface="Courier New" panose="02070309020205020404" pitchFamily="49" charset="0"/>
              <a:buChar char="o"/>
            </a:pPr>
            <a:r>
              <a:rPr lang="en-US" dirty="0" smtClean="0">
                <a:latin typeface="Palatino Linotype" panose="02040502050505030304" pitchFamily="18" charset="0"/>
              </a:rPr>
              <a:t>Partnership based</a:t>
            </a:r>
          </a:p>
          <a:p>
            <a:pPr lvl="2"/>
            <a:r>
              <a:rPr lang="en-US" i="1" dirty="0" err="1">
                <a:latin typeface="Palatino Linotype" panose="02040502050505030304" pitchFamily="18" charset="0"/>
              </a:rPr>
              <a:t>Sukuk</a:t>
            </a:r>
            <a:r>
              <a:rPr lang="en-US" i="1" dirty="0">
                <a:latin typeface="Palatino Linotype" panose="02040502050505030304" pitchFamily="18" charset="0"/>
              </a:rPr>
              <a:t> </a:t>
            </a:r>
            <a:r>
              <a:rPr lang="en-US" i="1" dirty="0" smtClean="0">
                <a:latin typeface="Palatino Linotype" panose="02040502050505030304" pitchFamily="18" charset="0"/>
              </a:rPr>
              <a:t>al-</a:t>
            </a:r>
            <a:r>
              <a:rPr lang="en-US" i="1" dirty="0" err="1" smtClean="0">
                <a:latin typeface="Palatino Linotype" panose="02040502050505030304" pitchFamily="18" charset="0"/>
              </a:rPr>
              <a:t>Musharaka</a:t>
            </a:r>
            <a:r>
              <a:rPr lang="en-US" i="1" dirty="0" smtClean="0">
                <a:latin typeface="Palatino Linotype" panose="02040502050505030304" pitchFamily="18" charset="0"/>
              </a:rPr>
              <a:t> (equity participation)</a:t>
            </a:r>
            <a:endParaRPr lang="en-US" i="1" dirty="0">
              <a:latin typeface="Palatino Linotype" panose="02040502050505030304" pitchFamily="18" charset="0"/>
            </a:endParaRPr>
          </a:p>
          <a:p>
            <a:pPr lvl="2"/>
            <a:r>
              <a:rPr lang="en-US" i="1" dirty="0" err="1">
                <a:latin typeface="Palatino Linotype" panose="02040502050505030304" pitchFamily="18" charset="0"/>
              </a:rPr>
              <a:t>Sukuk</a:t>
            </a:r>
            <a:r>
              <a:rPr lang="en-US" i="1" dirty="0">
                <a:latin typeface="Palatino Linotype" panose="02040502050505030304" pitchFamily="18" charset="0"/>
              </a:rPr>
              <a:t> </a:t>
            </a:r>
            <a:r>
              <a:rPr lang="en-US" i="1" dirty="0" smtClean="0">
                <a:latin typeface="Palatino Linotype" panose="02040502050505030304" pitchFamily="18" charset="0"/>
              </a:rPr>
              <a:t>al-</a:t>
            </a:r>
            <a:r>
              <a:rPr lang="en-US" i="1" dirty="0" err="1" smtClean="0">
                <a:latin typeface="Palatino Linotype" panose="02040502050505030304" pitchFamily="18" charset="0"/>
              </a:rPr>
              <a:t>Mudaraba</a:t>
            </a:r>
            <a:r>
              <a:rPr lang="en-US" i="1" dirty="0" smtClean="0">
                <a:latin typeface="Palatino Linotype" panose="02040502050505030304" pitchFamily="18" charset="0"/>
              </a:rPr>
              <a:t> (trust finance)</a:t>
            </a:r>
            <a:endParaRPr lang="en-US" i="1" dirty="0">
              <a:latin typeface="Palatino Linotype" panose="02040502050505030304" pitchFamily="18" charset="0"/>
            </a:endParaRPr>
          </a:p>
        </p:txBody>
      </p:sp>
      <p:sp>
        <p:nvSpPr>
          <p:cNvPr id="3" name="Slide Number Placeholder 2"/>
          <p:cNvSpPr>
            <a:spLocks noGrp="1"/>
          </p:cNvSpPr>
          <p:nvPr>
            <p:ph type="sldNum" sz="quarter" idx="12"/>
          </p:nvPr>
        </p:nvSpPr>
        <p:spPr>
          <a:prstGeom prst="rect">
            <a:avLst/>
          </a:prstGeom>
        </p:spPr>
        <p:txBody>
          <a:bodyPr/>
          <a:lstStyle/>
          <a:p>
            <a:fld id="{B1B2F1D6-8E65-46DB-95B7-331DA8F8470F}" type="slidenum">
              <a:rPr lang="en-US" smtClean="0"/>
              <a:pPr/>
              <a:t>4</a:t>
            </a:fld>
            <a:endParaRPr lang="en-US" dirty="0"/>
          </a:p>
        </p:txBody>
      </p:sp>
    </p:spTree>
    <p:extLst>
      <p:ext uri="{BB962C8B-B14F-4D97-AF65-F5344CB8AC3E}">
        <p14:creationId xmlns:p14="http://schemas.microsoft.com/office/powerpoint/2010/main" val="1017911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500745"/>
            <a:ext cx="8686800" cy="461665"/>
          </a:xfrm>
          <a:prstGeom prst="rect">
            <a:avLst/>
          </a:prstGeom>
        </p:spPr>
        <p:txBody>
          <a:bodyPr wrap="square">
            <a:spAutoFit/>
          </a:bodyPr>
          <a:lstStyle/>
          <a:p>
            <a:pPr algn="ctr"/>
            <a:r>
              <a:rPr lang="en-US" sz="2400" b="1" dirty="0" err="1" smtClean="0">
                <a:solidFill>
                  <a:srgbClr val="002060"/>
                </a:solidFill>
                <a:latin typeface="Palatino Linotype" panose="02040502050505030304" pitchFamily="18" charset="0"/>
                <a:ea typeface="+mj-ea"/>
                <a:cs typeface="Arial" pitchFamily="34" charset="0"/>
              </a:rPr>
              <a:t>Sukuk</a:t>
            </a:r>
            <a:r>
              <a:rPr lang="en-US" sz="2400" b="1" dirty="0" smtClean="0">
                <a:solidFill>
                  <a:srgbClr val="002060"/>
                </a:solidFill>
                <a:latin typeface="Palatino Linotype" panose="02040502050505030304" pitchFamily="18" charset="0"/>
                <a:ea typeface="+mj-ea"/>
                <a:cs typeface="Arial" pitchFamily="34" charset="0"/>
              </a:rPr>
              <a:t> Concepts (3)</a:t>
            </a:r>
            <a:endParaRPr lang="en-US" sz="2400" b="1" dirty="0">
              <a:solidFill>
                <a:srgbClr val="002060"/>
              </a:solidFill>
              <a:latin typeface="Palatino Linotype" panose="02040502050505030304" pitchFamily="18" charset="0"/>
              <a:ea typeface="+mj-ea"/>
              <a:cs typeface="Arial" pitchFamily="34" charset="0"/>
            </a:endParaRPr>
          </a:p>
        </p:txBody>
      </p:sp>
      <p:sp>
        <p:nvSpPr>
          <p:cNvPr id="5" name="Rectangle 4"/>
          <p:cNvSpPr/>
          <p:nvPr/>
        </p:nvSpPr>
        <p:spPr>
          <a:xfrm>
            <a:off x="320233" y="1353738"/>
            <a:ext cx="2300468" cy="113184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Palatino Linotype" panose="02040502050505030304" pitchFamily="18" charset="0"/>
              </a:rPr>
              <a:t>Asset-backed </a:t>
            </a:r>
            <a:r>
              <a:rPr lang="en-US" b="1" dirty="0" err="1" smtClean="0">
                <a:latin typeface="Palatino Linotype" panose="02040502050505030304" pitchFamily="18" charset="0"/>
              </a:rPr>
              <a:t>Sukuk</a:t>
            </a:r>
            <a:endParaRPr lang="en-US" b="1" dirty="0">
              <a:latin typeface="Palatino Linotype" panose="02040502050505030304" pitchFamily="18" charset="0"/>
            </a:endParaRPr>
          </a:p>
        </p:txBody>
      </p:sp>
      <p:sp>
        <p:nvSpPr>
          <p:cNvPr id="7" name="Rectangle 6"/>
          <p:cNvSpPr/>
          <p:nvPr/>
        </p:nvSpPr>
        <p:spPr>
          <a:xfrm>
            <a:off x="2620701" y="1353738"/>
            <a:ext cx="6191975" cy="1120266"/>
          </a:xfrm>
          <a:prstGeom prst="rect">
            <a:avLst/>
          </a:prstGeom>
          <a:solidFill>
            <a:schemeClr val="bg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en-US" dirty="0" smtClean="0">
                <a:solidFill>
                  <a:schemeClr val="tx1"/>
                </a:solidFill>
                <a:latin typeface="Palatino Linotype" panose="02040502050505030304" pitchFamily="18" charset="0"/>
              </a:rPr>
              <a:t>Reliance on the underlying asset to generate returns and to recover the investment of </a:t>
            </a:r>
            <a:r>
              <a:rPr lang="en-US" dirty="0" err="1" smtClean="0">
                <a:solidFill>
                  <a:schemeClr val="tx1"/>
                </a:solidFill>
                <a:latin typeface="Palatino Linotype" panose="02040502050505030304" pitchFamily="18" charset="0"/>
              </a:rPr>
              <a:t>Sukuk</a:t>
            </a:r>
            <a:r>
              <a:rPr lang="en-US" dirty="0" smtClean="0">
                <a:solidFill>
                  <a:schemeClr val="tx1"/>
                </a:solidFill>
                <a:latin typeface="Palatino Linotype" panose="02040502050505030304" pitchFamily="18" charset="0"/>
              </a:rPr>
              <a:t> holders</a:t>
            </a:r>
          </a:p>
          <a:p>
            <a:pPr marL="285750" indent="-285750" algn="just">
              <a:buFont typeface="Wingdings" panose="05000000000000000000" pitchFamily="2" charset="2"/>
              <a:buChar char="§"/>
            </a:pPr>
            <a:r>
              <a:rPr lang="en-US" dirty="0" smtClean="0">
                <a:solidFill>
                  <a:schemeClr val="tx1"/>
                </a:solidFill>
                <a:latin typeface="Palatino Linotype" panose="02040502050505030304" pitchFamily="18" charset="0"/>
              </a:rPr>
              <a:t>In case of non-payment, </a:t>
            </a:r>
            <a:r>
              <a:rPr lang="en-US" dirty="0" err="1" smtClean="0">
                <a:solidFill>
                  <a:schemeClr val="tx1"/>
                </a:solidFill>
                <a:latin typeface="Palatino Linotype" panose="02040502050505030304" pitchFamily="18" charset="0"/>
              </a:rPr>
              <a:t>Sukuk</a:t>
            </a:r>
            <a:r>
              <a:rPr lang="en-US" dirty="0" smtClean="0">
                <a:solidFill>
                  <a:schemeClr val="tx1"/>
                </a:solidFill>
                <a:latin typeface="Palatino Linotype" panose="02040502050505030304" pitchFamily="18" charset="0"/>
              </a:rPr>
              <a:t> holders can sell the underlying asset</a:t>
            </a:r>
            <a:endParaRPr lang="en-US" dirty="0">
              <a:solidFill>
                <a:schemeClr val="tx1"/>
              </a:solidFill>
              <a:latin typeface="Palatino Linotype" panose="02040502050505030304" pitchFamily="18" charset="0"/>
            </a:endParaRPr>
          </a:p>
        </p:txBody>
      </p:sp>
      <p:sp>
        <p:nvSpPr>
          <p:cNvPr id="9" name="Rectangle 8"/>
          <p:cNvSpPr/>
          <p:nvPr/>
        </p:nvSpPr>
        <p:spPr>
          <a:xfrm>
            <a:off x="320233" y="2741443"/>
            <a:ext cx="2300468" cy="95149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Palatino Linotype" panose="02040502050505030304" pitchFamily="18" charset="0"/>
              </a:rPr>
              <a:t>Asset-based </a:t>
            </a:r>
            <a:r>
              <a:rPr lang="en-US" b="1" dirty="0" err="1" smtClean="0">
                <a:latin typeface="Palatino Linotype" panose="02040502050505030304" pitchFamily="18" charset="0"/>
              </a:rPr>
              <a:t>Sukuk</a:t>
            </a:r>
            <a:endParaRPr lang="en-US" b="1" dirty="0">
              <a:latin typeface="Palatino Linotype" panose="02040502050505030304" pitchFamily="18" charset="0"/>
            </a:endParaRPr>
          </a:p>
        </p:txBody>
      </p:sp>
      <p:sp>
        <p:nvSpPr>
          <p:cNvPr id="10" name="Rectangle 9"/>
          <p:cNvSpPr/>
          <p:nvPr/>
        </p:nvSpPr>
        <p:spPr>
          <a:xfrm>
            <a:off x="2605266" y="2729868"/>
            <a:ext cx="6191975" cy="954384"/>
          </a:xfrm>
          <a:prstGeom prst="rect">
            <a:avLst/>
          </a:prstGeom>
          <a:solidFill>
            <a:schemeClr val="bg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en-US" dirty="0" smtClean="0">
                <a:solidFill>
                  <a:schemeClr val="tx1"/>
                </a:solidFill>
                <a:latin typeface="Palatino Linotype" panose="02040502050505030304" pitchFamily="18" charset="0"/>
              </a:rPr>
              <a:t>Sale of asset not “true” or perfected (recourse only in the event of a default)</a:t>
            </a:r>
          </a:p>
          <a:p>
            <a:pPr marL="285750" indent="-285750" algn="just">
              <a:buFont typeface="Wingdings" panose="05000000000000000000" pitchFamily="2" charset="2"/>
              <a:buChar char="§"/>
            </a:pPr>
            <a:r>
              <a:rPr lang="en-US" dirty="0" smtClean="0">
                <a:solidFill>
                  <a:schemeClr val="tx1"/>
                </a:solidFill>
                <a:latin typeface="Palatino Linotype" panose="02040502050505030304" pitchFamily="18" charset="0"/>
              </a:rPr>
              <a:t>Reliance on the creditworthiness of the issuer or obligor</a:t>
            </a:r>
            <a:endParaRPr lang="en-US" dirty="0">
              <a:solidFill>
                <a:schemeClr val="tx1"/>
              </a:solidFill>
              <a:latin typeface="Palatino Linotype" panose="02040502050505030304" pitchFamily="18" charset="0"/>
            </a:endParaRPr>
          </a:p>
        </p:txBody>
      </p:sp>
      <p:sp>
        <p:nvSpPr>
          <p:cNvPr id="11" name="Rectangle 10"/>
          <p:cNvSpPr/>
          <p:nvPr/>
        </p:nvSpPr>
        <p:spPr>
          <a:xfrm>
            <a:off x="320233" y="3917439"/>
            <a:ext cx="2300468" cy="119288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Palatino Linotype" panose="02040502050505030304" pitchFamily="18" charset="0"/>
              </a:rPr>
              <a:t>Tradable </a:t>
            </a:r>
            <a:r>
              <a:rPr lang="en-US" b="1" dirty="0" err="1" smtClean="0">
                <a:latin typeface="Palatino Linotype" panose="02040502050505030304" pitchFamily="18" charset="0"/>
              </a:rPr>
              <a:t>Sukuk</a:t>
            </a:r>
            <a:endParaRPr lang="en-US" b="1" dirty="0">
              <a:latin typeface="Palatino Linotype" panose="02040502050505030304" pitchFamily="18" charset="0"/>
            </a:endParaRPr>
          </a:p>
        </p:txBody>
      </p:sp>
      <p:sp>
        <p:nvSpPr>
          <p:cNvPr id="12" name="Rectangle 11"/>
          <p:cNvSpPr/>
          <p:nvPr/>
        </p:nvSpPr>
        <p:spPr>
          <a:xfrm>
            <a:off x="2608160" y="3912767"/>
            <a:ext cx="6191975" cy="1197554"/>
          </a:xfrm>
          <a:prstGeom prst="rect">
            <a:avLst/>
          </a:prstGeom>
          <a:solidFill>
            <a:schemeClr val="bg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
            </a:pPr>
            <a:r>
              <a:rPr lang="en-US" dirty="0" err="1">
                <a:solidFill>
                  <a:schemeClr val="tx1"/>
                </a:solidFill>
                <a:latin typeface="Palatino Linotype" panose="02040502050505030304" pitchFamily="18" charset="0"/>
              </a:rPr>
              <a:t>Sukuk</a:t>
            </a:r>
            <a:r>
              <a:rPr lang="en-US" dirty="0">
                <a:solidFill>
                  <a:schemeClr val="tx1"/>
                </a:solidFill>
                <a:latin typeface="Palatino Linotype" panose="02040502050505030304" pitchFamily="18" charset="0"/>
              </a:rPr>
              <a:t> that represent tangible assets or proportionate ownership of a business; can be bought and sold on the capital </a:t>
            </a:r>
            <a:r>
              <a:rPr lang="en-US" dirty="0" smtClean="0">
                <a:solidFill>
                  <a:schemeClr val="tx1"/>
                </a:solidFill>
                <a:latin typeface="Palatino Linotype" panose="02040502050505030304" pitchFamily="18" charset="0"/>
              </a:rPr>
              <a:t>markets (e.g. </a:t>
            </a:r>
            <a:r>
              <a:rPr lang="en-US" i="1" dirty="0" err="1" smtClean="0">
                <a:solidFill>
                  <a:schemeClr val="tx1"/>
                </a:solidFill>
                <a:latin typeface="Palatino Linotype" panose="02040502050505030304" pitchFamily="18" charset="0"/>
              </a:rPr>
              <a:t>Sukuk</a:t>
            </a:r>
            <a:r>
              <a:rPr lang="en-US" i="1" dirty="0" smtClean="0">
                <a:solidFill>
                  <a:schemeClr val="tx1"/>
                </a:solidFill>
                <a:latin typeface="Palatino Linotype" panose="02040502050505030304" pitchFamily="18" charset="0"/>
              </a:rPr>
              <a:t> al-</a:t>
            </a:r>
            <a:r>
              <a:rPr lang="en-US" i="1" dirty="0" err="1" smtClean="0">
                <a:solidFill>
                  <a:schemeClr val="tx1"/>
                </a:solidFill>
                <a:latin typeface="Palatino Linotype" panose="02040502050505030304" pitchFamily="18" charset="0"/>
              </a:rPr>
              <a:t>Ijara</a:t>
            </a:r>
            <a:r>
              <a:rPr lang="en-US" i="1" dirty="0" smtClean="0">
                <a:solidFill>
                  <a:schemeClr val="tx1"/>
                </a:solidFill>
                <a:latin typeface="Palatino Linotype" panose="02040502050505030304" pitchFamily="18" charset="0"/>
              </a:rPr>
              <a:t>, </a:t>
            </a:r>
            <a:r>
              <a:rPr lang="en-US" i="1" dirty="0" err="1" smtClean="0">
                <a:solidFill>
                  <a:schemeClr val="tx1"/>
                </a:solidFill>
                <a:latin typeface="Palatino Linotype" panose="02040502050505030304" pitchFamily="18" charset="0"/>
              </a:rPr>
              <a:t>Sukuk</a:t>
            </a:r>
            <a:r>
              <a:rPr lang="en-US" i="1" dirty="0" smtClean="0">
                <a:solidFill>
                  <a:schemeClr val="tx1"/>
                </a:solidFill>
                <a:latin typeface="Palatino Linotype" panose="02040502050505030304" pitchFamily="18" charset="0"/>
              </a:rPr>
              <a:t> al-</a:t>
            </a:r>
            <a:r>
              <a:rPr lang="en-US" i="1" dirty="0" err="1" smtClean="0">
                <a:solidFill>
                  <a:schemeClr val="tx1"/>
                </a:solidFill>
                <a:latin typeface="Palatino Linotype" panose="02040502050505030304" pitchFamily="18" charset="0"/>
              </a:rPr>
              <a:t>Musharaka</a:t>
            </a:r>
            <a:r>
              <a:rPr lang="en-US" i="1" dirty="0" smtClean="0">
                <a:solidFill>
                  <a:schemeClr val="tx1"/>
                </a:solidFill>
                <a:latin typeface="Palatino Linotype" panose="02040502050505030304" pitchFamily="18" charset="0"/>
              </a:rPr>
              <a:t>, </a:t>
            </a:r>
            <a:r>
              <a:rPr lang="en-US" i="1" dirty="0" err="1" smtClean="0">
                <a:solidFill>
                  <a:schemeClr val="tx1"/>
                </a:solidFill>
                <a:latin typeface="Palatino Linotype" panose="02040502050505030304" pitchFamily="18" charset="0"/>
              </a:rPr>
              <a:t>Sukuk</a:t>
            </a:r>
            <a:r>
              <a:rPr lang="en-US" i="1" dirty="0" smtClean="0">
                <a:solidFill>
                  <a:schemeClr val="tx1"/>
                </a:solidFill>
                <a:latin typeface="Palatino Linotype" panose="02040502050505030304" pitchFamily="18" charset="0"/>
              </a:rPr>
              <a:t> al-</a:t>
            </a:r>
            <a:r>
              <a:rPr lang="en-US" i="1" dirty="0" err="1" smtClean="0">
                <a:solidFill>
                  <a:schemeClr val="tx1"/>
                </a:solidFill>
                <a:latin typeface="Palatino Linotype" panose="02040502050505030304" pitchFamily="18" charset="0"/>
              </a:rPr>
              <a:t>Mudaraba</a:t>
            </a:r>
            <a:r>
              <a:rPr lang="en-US" i="1" dirty="0" smtClean="0">
                <a:solidFill>
                  <a:schemeClr val="tx1"/>
                </a:solidFill>
                <a:latin typeface="Palatino Linotype" panose="02040502050505030304" pitchFamily="18" charset="0"/>
              </a:rPr>
              <a:t>)</a:t>
            </a:r>
            <a:endParaRPr lang="en-US" i="1" dirty="0">
              <a:solidFill>
                <a:schemeClr val="tx1"/>
              </a:solidFill>
              <a:latin typeface="Palatino Linotype" panose="02040502050505030304" pitchFamily="18" charset="0"/>
            </a:endParaRPr>
          </a:p>
        </p:txBody>
      </p:sp>
      <p:sp>
        <p:nvSpPr>
          <p:cNvPr id="13" name="Rectangle 12"/>
          <p:cNvSpPr/>
          <p:nvPr/>
        </p:nvSpPr>
        <p:spPr>
          <a:xfrm>
            <a:off x="304800" y="5338835"/>
            <a:ext cx="2300468" cy="95149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Palatino Linotype" panose="02040502050505030304" pitchFamily="18" charset="0"/>
              </a:rPr>
              <a:t>Non-Tradable </a:t>
            </a:r>
            <a:r>
              <a:rPr lang="en-US" b="1" dirty="0" err="1" smtClean="0">
                <a:latin typeface="Palatino Linotype" panose="02040502050505030304" pitchFamily="18" charset="0"/>
              </a:rPr>
              <a:t>Sukuk</a:t>
            </a:r>
            <a:endParaRPr lang="en-US" b="1" dirty="0">
              <a:latin typeface="Palatino Linotype" panose="02040502050505030304" pitchFamily="18" charset="0"/>
            </a:endParaRPr>
          </a:p>
        </p:txBody>
      </p:sp>
      <p:sp>
        <p:nvSpPr>
          <p:cNvPr id="14" name="Rectangle 13"/>
          <p:cNvSpPr/>
          <p:nvPr/>
        </p:nvSpPr>
        <p:spPr>
          <a:xfrm>
            <a:off x="2605266" y="5334826"/>
            <a:ext cx="6191975" cy="954384"/>
          </a:xfrm>
          <a:prstGeom prst="rect">
            <a:avLst/>
          </a:prstGeom>
          <a:solidFill>
            <a:schemeClr val="bg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dirty="0" err="1">
                <a:solidFill>
                  <a:schemeClr val="tx1"/>
                </a:solidFill>
                <a:latin typeface="Palatino Linotype" panose="02040502050505030304" pitchFamily="18" charset="0"/>
              </a:rPr>
              <a:t>Sukuk</a:t>
            </a:r>
            <a:r>
              <a:rPr lang="en-US" dirty="0">
                <a:solidFill>
                  <a:schemeClr val="tx1"/>
                </a:solidFill>
                <a:latin typeface="Palatino Linotype" panose="02040502050505030304" pitchFamily="18" charset="0"/>
              </a:rPr>
              <a:t> that represent receivables of cash or goods; their sale would be like selling debt which is prohibited in </a:t>
            </a:r>
            <a:r>
              <a:rPr lang="en-US" dirty="0" smtClean="0">
                <a:solidFill>
                  <a:schemeClr val="tx1"/>
                </a:solidFill>
                <a:latin typeface="Palatino Linotype" panose="02040502050505030304" pitchFamily="18" charset="0"/>
              </a:rPr>
              <a:t>Sharia (e.g. </a:t>
            </a:r>
            <a:r>
              <a:rPr lang="en-US" i="1" dirty="0" err="1" smtClean="0">
                <a:solidFill>
                  <a:schemeClr val="tx1"/>
                </a:solidFill>
                <a:latin typeface="Palatino Linotype" panose="02040502050505030304" pitchFamily="18" charset="0"/>
              </a:rPr>
              <a:t>Sukuk</a:t>
            </a:r>
            <a:r>
              <a:rPr lang="en-US" i="1" dirty="0">
                <a:solidFill>
                  <a:schemeClr val="tx1"/>
                </a:solidFill>
                <a:latin typeface="Palatino Linotype" panose="02040502050505030304" pitchFamily="18" charset="0"/>
              </a:rPr>
              <a:t> </a:t>
            </a:r>
            <a:r>
              <a:rPr lang="en-US" i="1" dirty="0" smtClean="0">
                <a:solidFill>
                  <a:schemeClr val="tx1"/>
                </a:solidFill>
                <a:latin typeface="Palatino Linotype" panose="02040502050505030304" pitchFamily="18" charset="0"/>
              </a:rPr>
              <a:t>al-</a:t>
            </a:r>
            <a:r>
              <a:rPr lang="en-US" i="1" dirty="0" err="1" smtClean="0">
                <a:solidFill>
                  <a:schemeClr val="tx1"/>
                </a:solidFill>
                <a:latin typeface="Palatino Linotype" panose="02040502050505030304" pitchFamily="18" charset="0"/>
              </a:rPr>
              <a:t>Murabaha</a:t>
            </a:r>
            <a:r>
              <a:rPr lang="en-US" i="1" dirty="0" smtClean="0">
                <a:solidFill>
                  <a:schemeClr val="tx1"/>
                </a:solidFill>
                <a:latin typeface="Palatino Linotype" panose="02040502050505030304" pitchFamily="18" charset="0"/>
              </a:rPr>
              <a:t>, </a:t>
            </a:r>
            <a:r>
              <a:rPr lang="en-US" i="1" dirty="0" err="1" smtClean="0">
                <a:solidFill>
                  <a:schemeClr val="tx1"/>
                </a:solidFill>
                <a:latin typeface="Palatino Linotype" panose="02040502050505030304" pitchFamily="18" charset="0"/>
              </a:rPr>
              <a:t>Sukuk</a:t>
            </a:r>
            <a:r>
              <a:rPr lang="en-US" i="1" dirty="0" smtClean="0">
                <a:solidFill>
                  <a:schemeClr val="tx1"/>
                </a:solidFill>
                <a:latin typeface="Palatino Linotype" panose="02040502050505030304" pitchFamily="18" charset="0"/>
              </a:rPr>
              <a:t> al-Salam</a:t>
            </a:r>
            <a:r>
              <a:rPr lang="en-US" dirty="0" smtClean="0">
                <a:solidFill>
                  <a:schemeClr val="tx1"/>
                </a:solidFill>
                <a:latin typeface="Palatino Linotype" panose="02040502050505030304" pitchFamily="18" charset="0"/>
              </a:rPr>
              <a:t>)</a:t>
            </a:r>
            <a:endParaRPr lang="en-US"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2090718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B2F1D6-8E65-46DB-95B7-331DA8F8470F}" type="slidenum">
              <a:rPr lang="en-US" smtClean="0"/>
              <a:pPr/>
              <a:t>6</a:t>
            </a:fld>
            <a:endParaRPr lang="en-US" dirty="0"/>
          </a:p>
        </p:txBody>
      </p:sp>
      <p:sp>
        <p:nvSpPr>
          <p:cNvPr id="8" name="Rectangle 7"/>
          <p:cNvSpPr/>
          <p:nvPr/>
        </p:nvSpPr>
        <p:spPr>
          <a:xfrm>
            <a:off x="304800" y="500745"/>
            <a:ext cx="8686800" cy="461665"/>
          </a:xfrm>
          <a:prstGeom prst="rect">
            <a:avLst/>
          </a:prstGeom>
        </p:spPr>
        <p:txBody>
          <a:bodyPr wrap="square">
            <a:spAutoFit/>
          </a:bodyPr>
          <a:lstStyle/>
          <a:p>
            <a:pPr algn="ctr"/>
            <a:r>
              <a:rPr lang="en-US" sz="2400" b="1" dirty="0" err="1" smtClean="0">
                <a:solidFill>
                  <a:srgbClr val="002060"/>
                </a:solidFill>
                <a:latin typeface="Palatino Linotype" panose="02040502050505030304" pitchFamily="18" charset="0"/>
                <a:ea typeface="+mj-ea"/>
                <a:cs typeface="Arial" pitchFamily="34" charset="0"/>
              </a:rPr>
              <a:t>Sukuk</a:t>
            </a:r>
            <a:r>
              <a:rPr lang="en-US" sz="2400" b="1" dirty="0" smtClean="0">
                <a:solidFill>
                  <a:srgbClr val="002060"/>
                </a:solidFill>
                <a:latin typeface="Palatino Linotype" panose="02040502050505030304" pitchFamily="18" charset="0"/>
                <a:ea typeface="+mj-ea"/>
                <a:cs typeface="Arial" pitchFamily="34" charset="0"/>
              </a:rPr>
              <a:t> vs Bonds </a:t>
            </a:r>
            <a:endParaRPr lang="en-US" sz="2400" b="1" dirty="0">
              <a:solidFill>
                <a:srgbClr val="002060"/>
              </a:solidFill>
              <a:latin typeface="Palatino Linotype" panose="02040502050505030304" pitchFamily="18" charset="0"/>
              <a:ea typeface="+mj-ea"/>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36786521"/>
              </p:ext>
            </p:extLst>
          </p:nvPr>
        </p:nvGraphicFramePr>
        <p:xfrm>
          <a:off x="304800" y="1219200"/>
          <a:ext cx="8534400" cy="5137151"/>
        </p:xfrm>
        <a:graphic>
          <a:graphicData uri="http://schemas.openxmlformats.org/drawingml/2006/table">
            <a:tbl>
              <a:tblPr firstRow="1" bandRow="1">
                <a:tableStyleId>{5C22544A-7EE6-4342-B048-85BDC9FD1C3A}</a:tableStyleId>
              </a:tblPr>
              <a:tblGrid>
                <a:gridCol w="4319882"/>
                <a:gridCol w="4214518"/>
              </a:tblGrid>
              <a:tr h="440801">
                <a:tc>
                  <a:txBody>
                    <a:bodyPr/>
                    <a:lstStyle/>
                    <a:p>
                      <a:pPr algn="ctr"/>
                      <a:r>
                        <a:rPr lang="en-US" dirty="0" err="1" smtClean="0">
                          <a:latin typeface="Palatino Linotype" panose="02040502050505030304" pitchFamily="18" charset="0"/>
                        </a:rPr>
                        <a:t>Sukuk</a:t>
                      </a:r>
                      <a:endParaRPr lang="en-US" dirty="0">
                        <a:latin typeface="Palatino Linotype" panose="02040502050505030304" pitchFamily="18" charset="0"/>
                      </a:endParaRPr>
                    </a:p>
                  </a:txBody>
                  <a:tcPr>
                    <a:solidFill>
                      <a:srgbClr val="7030A0"/>
                    </a:solidFill>
                  </a:tcPr>
                </a:tc>
                <a:tc>
                  <a:txBody>
                    <a:bodyPr/>
                    <a:lstStyle/>
                    <a:p>
                      <a:pPr algn="ctr"/>
                      <a:r>
                        <a:rPr lang="en-US" dirty="0" smtClean="0">
                          <a:latin typeface="Palatino Linotype" panose="02040502050505030304" pitchFamily="18" charset="0"/>
                        </a:rPr>
                        <a:t>Conventional Bonds</a:t>
                      </a:r>
                      <a:endParaRPr lang="en-US" dirty="0">
                        <a:latin typeface="Palatino Linotype" panose="02040502050505030304" pitchFamily="18" charset="0"/>
                      </a:endParaRPr>
                    </a:p>
                  </a:txBody>
                  <a:tcPr>
                    <a:solidFill>
                      <a:srgbClr val="7030A0"/>
                    </a:solidFill>
                  </a:tcPr>
                </a:tc>
              </a:tr>
              <a:tr h="760836">
                <a:tc>
                  <a:txBody>
                    <a:bodyPr/>
                    <a:lstStyle/>
                    <a:p>
                      <a:r>
                        <a:rPr lang="en-US" dirty="0" smtClean="0">
                          <a:latin typeface="Palatino Linotype" panose="02040502050505030304" pitchFamily="18" charset="0"/>
                        </a:rPr>
                        <a:t>Partial</a:t>
                      </a:r>
                      <a:r>
                        <a:rPr lang="en-US" baseline="0" dirty="0" smtClean="0">
                          <a:latin typeface="Palatino Linotype" panose="02040502050505030304" pitchFamily="18" charset="0"/>
                        </a:rPr>
                        <a:t> ownership of each holder in the asset</a:t>
                      </a:r>
                      <a:endParaRPr lang="en-US" dirty="0">
                        <a:latin typeface="Palatino Linotype" panose="02040502050505030304" pitchFamily="18" charset="0"/>
                      </a:endParaRPr>
                    </a:p>
                  </a:txBody>
                  <a:tcPr/>
                </a:tc>
                <a:tc>
                  <a:txBody>
                    <a:bodyPr/>
                    <a:lstStyle/>
                    <a:p>
                      <a:r>
                        <a:rPr lang="en-US" dirty="0" smtClean="0">
                          <a:latin typeface="Palatino Linotype" panose="02040502050505030304" pitchFamily="18" charset="0"/>
                        </a:rPr>
                        <a:t>Promise</a:t>
                      </a:r>
                      <a:r>
                        <a:rPr lang="en-US" baseline="0" dirty="0" smtClean="0">
                          <a:latin typeface="Palatino Linotype" panose="02040502050505030304" pitchFamily="18" charset="0"/>
                        </a:rPr>
                        <a:t> to repay a loan </a:t>
                      </a:r>
                      <a:endParaRPr lang="en-US" dirty="0">
                        <a:latin typeface="Palatino Linotype" panose="02040502050505030304" pitchFamily="18" charset="0"/>
                      </a:endParaRPr>
                    </a:p>
                  </a:txBody>
                  <a:tcPr/>
                </a:tc>
              </a:tr>
              <a:tr h="760836">
                <a:tc>
                  <a:txBody>
                    <a:bodyPr/>
                    <a:lstStyle/>
                    <a:p>
                      <a:r>
                        <a:rPr lang="en-US" dirty="0" smtClean="0">
                          <a:latin typeface="Palatino Linotype" panose="02040502050505030304" pitchFamily="18" charset="0"/>
                        </a:rPr>
                        <a:t>Profits based on returns from underlying asset and paid </a:t>
                      </a:r>
                      <a:r>
                        <a:rPr lang="en-US" i="1" dirty="0" smtClean="0">
                          <a:latin typeface="Palatino Linotype" panose="02040502050505030304" pitchFamily="18" charset="0"/>
                        </a:rPr>
                        <a:t>pro rata</a:t>
                      </a:r>
                      <a:endParaRPr lang="en-US" i="1" dirty="0">
                        <a:latin typeface="Palatino Linotype" panose="02040502050505030304" pitchFamily="18" charset="0"/>
                      </a:endParaRPr>
                    </a:p>
                  </a:txBody>
                  <a:tcPr/>
                </a:tc>
                <a:tc>
                  <a:txBody>
                    <a:bodyPr/>
                    <a:lstStyle/>
                    <a:p>
                      <a:r>
                        <a:rPr lang="en-US" dirty="0" smtClean="0">
                          <a:latin typeface="Palatino Linotype" panose="02040502050505030304" pitchFamily="18" charset="0"/>
                        </a:rPr>
                        <a:t>Fixed interest payments </a:t>
                      </a:r>
                      <a:endParaRPr lang="en-US" dirty="0">
                        <a:latin typeface="Palatino Linotype" panose="02040502050505030304" pitchFamily="18" charset="0"/>
                      </a:endParaRPr>
                    </a:p>
                  </a:txBody>
                  <a:tcPr/>
                </a:tc>
              </a:tr>
              <a:tr h="760836">
                <a:tc>
                  <a:txBody>
                    <a:bodyPr/>
                    <a:lstStyle/>
                    <a:p>
                      <a:r>
                        <a:rPr lang="en-US" dirty="0" smtClean="0">
                          <a:latin typeface="Palatino Linotype" panose="02040502050505030304" pitchFamily="18" charset="0"/>
                        </a:rPr>
                        <a:t>Issuer and </a:t>
                      </a:r>
                      <a:r>
                        <a:rPr lang="en-US" dirty="0" err="1" smtClean="0">
                          <a:latin typeface="Palatino Linotype" panose="02040502050505030304" pitchFamily="18" charset="0"/>
                        </a:rPr>
                        <a:t>Sukuk</a:t>
                      </a:r>
                      <a:r>
                        <a:rPr lang="en-US" baseline="0" dirty="0" smtClean="0">
                          <a:latin typeface="Palatino Linotype" panose="02040502050505030304" pitchFamily="18" charset="0"/>
                        </a:rPr>
                        <a:t> holders have a partnership relationship</a:t>
                      </a:r>
                      <a:endParaRPr lang="en-US" dirty="0">
                        <a:latin typeface="Palatino Linotype" panose="02040502050505030304" pitchFamily="18" charset="0"/>
                      </a:endParaRPr>
                    </a:p>
                  </a:txBody>
                  <a:tcPr/>
                </a:tc>
                <a:tc>
                  <a:txBody>
                    <a:bodyPr/>
                    <a:lstStyle/>
                    <a:p>
                      <a:r>
                        <a:rPr lang="en-US" dirty="0" smtClean="0">
                          <a:latin typeface="Palatino Linotype" panose="02040502050505030304" pitchFamily="18" charset="0"/>
                        </a:rPr>
                        <a:t>Issuer and holders</a:t>
                      </a:r>
                      <a:r>
                        <a:rPr lang="en-US" baseline="0" dirty="0" smtClean="0">
                          <a:latin typeface="Palatino Linotype" panose="02040502050505030304" pitchFamily="18" charset="0"/>
                        </a:rPr>
                        <a:t> in debtor-creditor relationship</a:t>
                      </a:r>
                      <a:endParaRPr lang="en-US" dirty="0">
                        <a:latin typeface="Palatino Linotype" panose="02040502050505030304" pitchFamily="18" charset="0"/>
                      </a:endParaRPr>
                    </a:p>
                  </a:txBody>
                  <a:tcPr/>
                </a:tc>
              </a:tr>
              <a:tr h="1086908">
                <a:tc>
                  <a:txBody>
                    <a:bodyPr/>
                    <a:lstStyle/>
                    <a:p>
                      <a:r>
                        <a:rPr lang="en-US" dirty="0" smtClean="0">
                          <a:latin typeface="Palatino Linotype" panose="02040502050505030304" pitchFamily="18" charset="0"/>
                        </a:rPr>
                        <a:t>Requires asset backing</a:t>
                      </a:r>
                      <a:endParaRPr lang="en-US" dirty="0">
                        <a:latin typeface="Palatino Linotype" panose="02040502050505030304" pitchFamily="18" charset="0"/>
                      </a:endParaRPr>
                    </a:p>
                  </a:txBody>
                  <a:tcPr/>
                </a:tc>
                <a:tc>
                  <a:txBody>
                    <a:bodyPr/>
                    <a:lstStyle/>
                    <a:p>
                      <a:r>
                        <a:rPr lang="en-US" dirty="0" smtClean="0">
                          <a:latin typeface="Palatino Linotype" panose="02040502050505030304" pitchFamily="18" charset="0"/>
                        </a:rPr>
                        <a:t>Not required</a:t>
                      </a:r>
                      <a:r>
                        <a:rPr lang="en-US" baseline="0" dirty="0" smtClean="0">
                          <a:latin typeface="Palatino Linotype" panose="02040502050505030304" pitchFamily="18" charset="0"/>
                        </a:rPr>
                        <a:t> although some conventional bonds are backed by assets (e.g. receivables)</a:t>
                      </a:r>
                      <a:endParaRPr lang="en-US" dirty="0">
                        <a:latin typeface="Palatino Linotype" panose="02040502050505030304" pitchFamily="18" charset="0"/>
                      </a:endParaRPr>
                    </a:p>
                  </a:txBody>
                  <a:tcPr/>
                </a:tc>
              </a:tr>
              <a:tr h="663467">
                <a:tc>
                  <a:txBody>
                    <a:bodyPr/>
                    <a:lstStyle/>
                    <a:p>
                      <a:pPr algn="l" fontAlgn="ctr"/>
                      <a:r>
                        <a:rPr lang="en-US" sz="1800" b="0" u="none" strike="noStrike" kern="1200" dirty="0">
                          <a:solidFill>
                            <a:schemeClr val="dk1"/>
                          </a:solidFill>
                          <a:effectLst/>
                          <a:latin typeface="Palatino Linotype" panose="02040502050505030304" pitchFamily="18" charset="0"/>
                          <a:ea typeface="+mn-ea"/>
                          <a:cs typeface="+mn-cs"/>
                        </a:rPr>
                        <a:t>A </a:t>
                      </a:r>
                      <a:r>
                        <a:rPr lang="en-US" sz="1800" b="0" u="none" strike="noStrike" kern="1200" dirty="0" err="1">
                          <a:solidFill>
                            <a:schemeClr val="dk1"/>
                          </a:solidFill>
                          <a:effectLst/>
                          <a:latin typeface="Palatino Linotype" panose="02040502050505030304" pitchFamily="18" charset="0"/>
                          <a:ea typeface="+mn-ea"/>
                          <a:cs typeface="+mn-cs"/>
                        </a:rPr>
                        <a:t>sukuk</a:t>
                      </a:r>
                      <a:r>
                        <a:rPr lang="en-US" sz="1800" b="0" u="none" strike="noStrike" kern="1200" dirty="0">
                          <a:solidFill>
                            <a:schemeClr val="dk1"/>
                          </a:solidFill>
                          <a:effectLst/>
                          <a:latin typeface="Palatino Linotype" panose="02040502050505030304" pitchFamily="18" charset="0"/>
                          <a:ea typeface="+mn-ea"/>
                          <a:cs typeface="+mn-cs"/>
                        </a:rPr>
                        <a:t> issuer shall be engaged in </a:t>
                      </a:r>
                      <a:r>
                        <a:rPr lang="en-US" sz="1800" b="0" u="none" strike="noStrike" kern="1200" dirty="0" err="1">
                          <a:solidFill>
                            <a:schemeClr val="dk1"/>
                          </a:solidFill>
                          <a:effectLst/>
                          <a:latin typeface="Palatino Linotype" panose="02040502050505030304" pitchFamily="18" charset="0"/>
                          <a:ea typeface="+mn-ea"/>
                          <a:cs typeface="+mn-cs"/>
                        </a:rPr>
                        <a:t>Shariah</a:t>
                      </a:r>
                      <a:r>
                        <a:rPr lang="en-US" sz="1800" b="0" u="none" strike="noStrike" kern="1200" dirty="0">
                          <a:solidFill>
                            <a:schemeClr val="dk1"/>
                          </a:solidFill>
                          <a:effectLst/>
                          <a:latin typeface="Palatino Linotype" panose="02040502050505030304" pitchFamily="18" charset="0"/>
                          <a:ea typeface="+mn-ea"/>
                          <a:cs typeface="+mn-cs"/>
                        </a:rPr>
                        <a:t>-compliant </a:t>
                      </a:r>
                      <a:r>
                        <a:rPr lang="en-US" sz="1800" b="0" kern="1200" dirty="0">
                          <a:solidFill>
                            <a:schemeClr val="dk1"/>
                          </a:solidFill>
                          <a:latin typeface="Palatino Linotype" panose="02040502050505030304" pitchFamily="18" charset="0"/>
                          <a:ea typeface="+mn-ea"/>
                          <a:cs typeface="+mn-cs"/>
                        </a:rPr>
                        <a:t>business</a:t>
                      </a:r>
                      <a:r>
                        <a:rPr lang="en-US" sz="1800" b="0" u="none" strike="noStrike" kern="1200" dirty="0">
                          <a:solidFill>
                            <a:schemeClr val="dk1"/>
                          </a:solidFill>
                          <a:effectLst/>
                          <a:latin typeface="Palatino Linotype" panose="02040502050505030304" pitchFamily="18" charset="0"/>
                          <a:ea typeface="+mn-ea"/>
                          <a:cs typeface="+mn-cs"/>
                        </a:rPr>
                        <a:t> activities.</a:t>
                      </a:r>
                    </a:p>
                  </a:txBody>
                  <a:tcPr marL="9525" marR="9525" marT="9525" marB="0" anchor="ctr"/>
                </a:tc>
                <a:tc>
                  <a:txBody>
                    <a:bodyPr/>
                    <a:lstStyle/>
                    <a:p>
                      <a:pPr algn="l" fontAlgn="ctr"/>
                      <a:r>
                        <a:rPr lang="en-US" sz="1800" b="0" u="none" strike="noStrike" kern="1200" dirty="0">
                          <a:solidFill>
                            <a:schemeClr val="dk1"/>
                          </a:solidFill>
                          <a:effectLst/>
                          <a:latin typeface="Palatino Linotype" panose="02040502050505030304" pitchFamily="18" charset="0"/>
                          <a:ea typeface="+mn-ea"/>
                          <a:cs typeface="+mn-cs"/>
                        </a:rPr>
                        <a:t>An issuer of conventional bonds is not limited in its business activities.</a:t>
                      </a:r>
                    </a:p>
                  </a:txBody>
                  <a:tcPr marL="9525" marR="9525" marT="9525" marB="0" anchor="ctr"/>
                </a:tc>
              </a:tr>
              <a:tr h="663467">
                <a:tc>
                  <a:txBody>
                    <a:bodyPr/>
                    <a:lstStyle/>
                    <a:p>
                      <a:pPr algn="l" fontAlgn="ctr"/>
                      <a:r>
                        <a:rPr lang="en-US" sz="1800" b="0" u="none" strike="noStrike" kern="1200" dirty="0">
                          <a:solidFill>
                            <a:schemeClr val="dk1"/>
                          </a:solidFill>
                          <a:effectLst/>
                          <a:latin typeface="Palatino Linotype" panose="02040502050505030304" pitchFamily="18" charset="0"/>
                          <a:ea typeface="+mn-ea"/>
                          <a:cs typeface="+mn-cs"/>
                        </a:rPr>
                        <a:t>Enjoys a wider investor base from both Islamic and conventional investors.</a:t>
                      </a:r>
                    </a:p>
                  </a:txBody>
                  <a:tcPr marL="9525" marR="9525" marT="9525" marB="0" anchor="ctr"/>
                </a:tc>
                <a:tc>
                  <a:txBody>
                    <a:bodyPr/>
                    <a:lstStyle/>
                    <a:p>
                      <a:pPr algn="l" fontAlgn="ctr"/>
                      <a:r>
                        <a:rPr lang="en-US" sz="1800" b="0" u="none" strike="noStrike" kern="1200" dirty="0">
                          <a:solidFill>
                            <a:schemeClr val="dk1"/>
                          </a:solidFill>
                          <a:effectLst/>
                          <a:latin typeface="Palatino Linotype" panose="02040502050505030304" pitchFamily="18" charset="0"/>
                          <a:ea typeface="+mn-ea"/>
                          <a:cs typeface="+mn-cs"/>
                        </a:rPr>
                        <a:t>Conventional bonds can only tap </a:t>
                      </a:r>
                      <a:r>
                        <a:rPr lang="en-US" sz="1800" b="0" u="none" strike="noStrike" kern="1200" dirty="0" smtClean="0">
                          <a:solidFill>
                            <a:schemeClr val="dk1"/>
                          </a:solidFill>
                          <a:effectLst/>
                          <a:latin typeface="Palatino Linotype" panose="02040502050505030304" pitchFamily="18" charset="0"/>
                          <a:ea typeface="+mn-ea"/>
                          <a:cs typeface="+mn-cs"/>
                        </a:rPr>
                        <a:t>conventional </a:t>
                      </a:r>
                      <a:r>
                        <a:rPr lang="en-US" sz="1800" b="0" u="none" strike="noStrike" kern="1200" dirty="0">
                          <a:solidFill>
                            <a:schemeClr val="dk1"/>
                          </a:solidFill>
                          <a:effectLst/>
                          <a:latin typeface="Palatino Linotype" panose="02040502050505030304" pitchFamily="18" charset="0"/>
                          <a:ea typeface="+mn-ea"/>
                          <a:cs typeface="+mn-cs"/>
                        </a:rPr>
                        <a:t>investors.</a:t>
                      </a:r>
                    </a:p>
                  </a:txBody>
                  <a:tcPr marL="9525" marR="9525" marT="9525" marB="0" anchor="ctr"/>
                </a:tc>
              </a:tr>
            </a:tbl>
          </a:graphicData>
        </a:graphic>
      </p:graphicFrame>
    </p:spTree>
    <p:extLst>
      <p:ext uri="{BB962C8B-B14F-4D97-AF65-F5344CB8AC3E}">
        <p14:creationId xmlns:p14="http://schemas.microsoft.com/office/powerpoint/2010/main" val="2549918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B2F1D6-8E65-46DB-95B7-331DA8F8470F}" type="slidenum">
              <a:rPr lang="en-US" smtClean="0"/>
              <a:pPr/>
              <a:t>7</a:t>
            </a:fld>
            <a:endParaRPr lang="en-US" dirty="0"/>
          </a:p>
        </p:txBody>
      </p:sp>
      <p:sp>
        <p:nvSpPr>
          <p:cNvPr id="4" name="TextBox 3"/>
          <p:cNvSpPr txBox="1"/>
          <p:nvPr/>
        </p:nvSpPr>
        <p:spPr>
          <a:xfrm>
            <a:off x="521208" y="1447800"/>
            <a:ext cx="8153400" cy="5170646"/>
          </a:xfrm>
          <a:prstGeom prst="rect">
            <a:avLst/>
          </a:prstGeom>
          <a:noFill/>
        </p:spPr>
        <p:txBody>
          <a:bodyPr wrap="square" rtlCol="0">
            <a:spAutoFit/>
          </a:bodyPr>
          <a:lstStyle/>
          <a:p>
            <a:pPr marL="457200" indent="-457200" algn="just">
              <a:spcAft>
                <a:spcPts val="1200"/>
              </a:spcAft>
              <a:buFont typeface="Wingdings" panose="05000000000000000000" pitchFamily="2" charset="2"/>
              <a:buChar char="Ø"/>
            </a:pPr>
            <a:r>
              <a:rPr lang="en-US" sz="2800" dirty="0" smtClean="0">
                <a:latin typeface="Palatino Linotype" panose="02040502050505030304" pitchFamily="18" charset="0"/>
              </a:rPr>
              <a:t>In 2001, global </a:t>
            </a:r>
            <a:r>
              <a:rPr lang="en-US" sz="2800" dirty="0" err="1" smtClean="0">
                <a:latin typeface="Palatino Linotype" panose="02040502050505030304" pitchFamily="18" charset="0"/>
              </a:rPr>
              <a:t>Sukuk</a:t>
            </a:r>
            <a:r>
              <a:rPr lang="en-US" sz="2800" dirty="0" smtClean="0">
                <a:latin typeface="Palatino Linotype" panose="02040502050505030304" pitchFamily="18" charset="0"/>
              </a:rPr>
              <a:t> issuance was around $1.2 billion, rising to $93 billion issued in 2011</a:t>
            </a:r>
          </a:p>
          <a:p>
            <a:pPr marL="457200" indent="-457200" algn="just">
              <a:spcAft>
                <a:spcPts val="1200"/>
              </a:spcAft>
              <a:buFont typeface="Wingdings" panose="05000000000000000000" pitchFamily="2" charset="2"/>
              <a:buChar char="Ø"/>
            </a:pPr>
            <a:r>
              <a:rPr lang="en-US" sz="2800" dirty="0" smtClean="0">
                <a:latin typeface="Palatino Linotype" panose="02040502050505030304" pitchFamily="18" charset="0"/>
              </a:rPr>
              <a:t>The growth has been driven by several factors</a:t>
            </a:r>
          </a:p>
          <a:p>
            <a:pPr marL="914400" lvl="1" indent="-457200" algn="just">
              <a:spcAft>
                <a:spcPts val="1200"/>
              </a:spcAft>
              <a:buFont typeface="Wingdings" panose="05000000000000000000" pitchFamily="2" charset="2"/>
              <a:buChar char="§"/>
            </a:pPr>
            <a:r>
              <a:rPr lang="en-US" sz="2800" dirty="0" smtClean="0">
                <a:latin typeface="Palatino Linotype" panose="02040502050505030304" pitchFamily="18" charset="0"/>
              </a:rPr>
              <a:t>Increasing familiarity with </a:t>
            </a:r>
            <a:r>
              <a:rPr lang="en-US" sz="2800" dirty="0" err="1" smtClean="0">
                <a:latin typeface="Palatino Linotype" panose="02040502050505030304" pitchFamily="18" charset="0"/>
              </a:rPr>
              <a:t>Sukuk</a:t>
            </a:r>
            <a:r>
              <a:rPr lang="en-US" sz="2800" dirty="0" smtClean="0">
                <a:latin typeface="Palatino Linotype" panose="02040502050505030304" pitchFamily="18" charset="0"/>
              </a:rPr>
              <a:t> amongst investors</a:t>
            </a:r>
          </a:p>
          <a:p>
            <a:pPr marL="914400" lvl="1" indent="-457200" algn="just">
              <a:spcAft>
                <a:spcPts val="1200"/>
              </a:spcAft>
              <a:buFont typeface="Wingdings" panose="05000000000000000000" pitchFamily="2" charset="2"/>
              <a:buChar char="§"/>
            </a:pPr>
            <a:r>
              <a:rPr lang="en-US" sz="2800" dirty="0" smtClean="0">
                <a:latin typeface="Palatino Linotype" panose="02040502050505030304" pitchFamily="18" charset="0"/>
              </a:rPr>
              <a:t>High levels of liquidity in Islamic financial institutions</a:t>
            </a:r>
          </a:p>
          <a:p>
            <a:pPr marL="914400" lvl="1" indent="-457200" algn="just">
              <a:spcAft>
                <a:spcPts val="1200"/>
              </a:spcAft>
              <a:buFont typeface="Wingdings" panose="05000000000000000000" pitchFamily="2" charset="2"/>
              <a:buChar char="§"/>
            </a:pPr>
            <a:r>
              <a:rPr lang="en-US" sz="2800" dirty="0" smtClean="0">
                <a:latin typeface="Palatino Linotype" panose="02040502050505030304" pitchFamily="18" charset="0"/>
              </a:rPr>
              <a:t>Interest from non-Muslim countries </a:t>
            </a:r>
          </a:p>
          <a:p>
            <a:pPr marL="914400" lvl="1" indent="-457200" algn="just">
              <a:buFont typeface="Wingdings" panose="05000000000000000000" pitchFamily="2" charset="2"/>
              <a:buChar char="§"/>
            </a:pPr>
            <a:r>
              <a:rPr lang="en-US" sz="2800" dirty="0" smtClean="0">
                <a:latin typeface="Palatino Linotype" panose="02040502050505030304" pitchFamily="18" charset="0"/>
              </a:rPr>
              <a:t>Flexibility of </a:t>
            </a:r>
            <a:r>
              <a:rPr lang="en-US" sz="2800" dirty="0" err="1" smtClean="0">
                <a:latin typeface="Palatino Linotype" panose="02040502050505030304" pitchFamily="18" charset="0"/>
              </a:rPr>
              <a:t>Sukuk</a:t>
            </a:r>
            <a:r>
              <a:rPr lang="en-US" sz="2800" dirty="0" smtClean="0">
                <a:latin typeface="Palatino Linotype" panose="02040502050505030304" pitchFamily="18" charset="0"/>
              </a:rPr>
              <a:t> (no need to have an Islamic finance industry)</a:t>
            </a:r>
          </a:p>
        </p:txBody>
      </p:sp>
      <p:sp>
        <p:nvSpPr>
          <p:cNvPr id="8" name="Rectangle 7"/>
          <p:cNvSpPr/>
          <p:nvPr/>
        </p:nvSpPr>
        <p:spPr>
          <a:xfrm>
            <a:off x="304800" y="500745"/>
            <a:ext cx="8686800" cy="461665"/>
          </a:xfrm>
          <a:prstGeom prst="rect">
            <a:avLst/>
          </a:prstGeom>
        </p:spPr>
        <p:txBody>
          <a:bodyPr wrap="square">
            <a:spAutoFit/>
          </a:bodyPr>
          <a:lstStyle/>
          <a:p>
            <a:pPr algn="ctr"/>
            <a:r>
              <a:rPr lang="en-US" sz="2400" b="1" dirty="0" smtClean="0">
                <a:solidFill>
                  <a:srgbClr val="002060"/>
                </a:solidFill>
                <a:latin typeface="Palatino Linotype" panose="02040502050505030304" pitchFamily="18" charset="0"/>
                <a:ea typeface="+mj-ea"/>
                <a:cs typeface="Arial" pitchFamily="34" charset="0"/>
              </a:rPr>
              <a:t>Rapid Growth in Global </a:t>
            </a:r>
            <a:r>
              <a:rPr lang="en-US" sz="2400" b="1" dirty="0" err="1" smtClean="0">
                <a:solidFill>
                  <a:srgbClr val="002060"/>
                </a:solidFill>
                <a:latin typeface="Palatino Linotype" panose="02040502050505030304" pitchFamily="18" charset="0"/>
                <a:ea typeface="+mj-ea"/>
                <a:cs typeface="Arial" pitchFamily="34" charset="0"/>
              </a:rPr>
              <a:t>Sukuk</a:t>
            </a:r>
            <a:r>
              <a:rPr lang="en-US" sz="2400" b="1" dirty="0" smtClean="0">
                <a:solidFill>
                  <a:srgbClr val="002060"/>
                </a:solidFill>
                <a:latin typeface="Palatino Linotype" panose="02040502050505030304" pitchFamily="18" charset="0"/>
                <a:ea typeface="+mj-ea"/>
                <a:cs typeface="Arial" pitchFamily="34" charset="0"/>
              </a:rPr>
              <a:t> Market</a:t>
            </a:r>
            <a:endParaRPr lang="en-US" sz="2400" b="1" dirty="0">
              <a:solidFill>
                <a:srgbClr val="002060"/>
              </a:solidFill>
              <a:latin typeface="Palatino Linotype" panose="02040502050505030304" pitchFamily="18" charset="0"/>
              <a:ea typeface="+mj-ea"/>
              <a:cs typeface="Arial" pitchFamily="34" charset="0"/>
            </a:endParaRPr>
          </a:p>
        </p:txBody>
      </p:sp>
    </p:spTree>
    <p:extLst>
      <p:ext uri="{BB962C8B-B14F-4D97-AF65-F5344CB8AC3E}">
        <p14:creationId xmlns:p14="http://schemas.microsoft.com/office/powerpoint/2010/main" val="3219282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B2F1D6-8E65-46DB-95B7-331DA8F8470F}" type="slidenum">
              <a:rPr lang="en-US" smtClean="0"/>
              <a:pPr/>
              <a:t>8</a:t>
            </a:fld>
            <a:endParaRPr lang="en-US" dirty="0"/>
          </a:p>
        </p:txBody>
      </p:sp>
      <p:sp>
        <p:nvSpPr>
          <p:cNvPr id="8" name="Rectangle 7"/>
          <p:cNvSpPr/>
          <p:nvPr/>
        </p:nvSpPr>
        <p:spPr>
          <a:xfrm>
            <a:off x="304800" y="500745"/>
            <a:ext cx="8686800" cy="461665"/>
          </a:xfrm>
          <a:prstGeom prst="rect">
            <a:avLst/>
          </a:prstGeom>
        </p:spPr>
        <p:txBody>
          <a:bodyPr wrap="square">
            <a:spAutoFit/>
          </a:bodyPr>
          <a:lstStyle/>
          <a:p>
            <a:pPr algn="ctr"/>
            <a:r>
              <a:rPr lang="en-US" sz="2400" b="1" dirty="0" smtClean="0">
                <a:solidFill>
                  <a:srgbClr val="002060"/>
                </a:solidFill>
                <a:latin typeface="Palatino Linotype" panose="02040502050505030304" pitchFamily="18" charset="0"/>
                <a:ea typeface="+mj-ea"/>
                <a:cs typeface="Arial" pitchFamily="34" charset="0"/>
              </a:rPr>
              <a:t>Role of </a:t>
            </a:r>
            <a:r>
              <a:rPr lang="en-US" sz="2400" b="1" dirty="0" err="1" smtClean="0">
                <a:solidFill>
                  <a:srgbClr val="002060"/>
                </a:solidFill>
                <a:latin typeface="Palatino Linotype" panose="02040502050505030304" pitchFamily="18" charset="0"/>
                <a:ea typeface="+mj-ea"/>
                <a:cs typeface="Arial" pitchFamily="34" charset="0"/>
              </a:rPr>
              <a:t>Sukuk</a:t>
            </a:r>
            <a:r>
              <a:rPr lang="en-US" sz="2400" b="1" dirty="0" smtClean="0">
                <a:solidFill>
                  <a:srgbClr val="002060"/>
                </a:solidFill>
                <a:latin typeface="Palatino Linotype" panose="02040502050505030304" pitchFamily="18" charset="0"/>
                <a:ea typeface="+mj-ea"/>
                <a:cs typeface="Arial" pitchFamily="34" charset="0"/>
              </a:rPr>
              <a:t> in Economic Development </a:t>
            </a:r>
            <a:endParaRPr lang="en-US" sz="2400" b="1" dirty="0">
              <a:solidFill>
                <a:srgbClr val="002060"/>
              </a:solidFill>
              <a:latin typeface="Palatino Linotype" panose="02040502050505030304" pitchFamily="18" charset="0"/>
              <a:ea typeface="+mj-ea"/>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54796803"/>
              </p:ext>
            </p:extLst>
          </p:nvPr>
        </p:nvGraphicFramePr>
        <p:xfrm>
          <a:off x="307848" y="1098550"/>
          <a:ext cx="8683752" cy="5257800"/>
        </p:xfrm>
        <a:graphic>
          <a:graphicData uri="http://schemas.openxmlformats.org/drawingml/2006/table">
            <a:tbl>
              <a:tblPr firstRow="1" bandRow="1">
                <a:tableStyleId>{5C22544A-7EE6-4342-B048-85BDC9FD1C3A}</a:tableStyleId>
              </a:tblPr>
              <a:tblGrid>
                <a:gridCol w="4395480"/>
                <a:gridCol w="4288272"/>
              </a:tblGrid>
              <a:tr h="398618">
                <a:tc>
                  <a:txBody>
                    <a:bodyPr/>
                    <a:lstStyle/>
                    <a:p>
                      <a:pPr algn="ctr"/>
                      <a:r>
                        <a:rPr lang="en-US" dirty="0" smtClean="0"/>
                        <a:t>Usage</a:t>
                      </a:r>
                      <a:endParaRPr lang="en-US" dirty="0"/>
                    </a:p>
                  </a:txBody>
                  <a:tcPr>
                    <a:solidFill>
                      <a:srgbClr val="7030A0"/>
                    </a:solidFill>
                  </a:tcPr>
                </a:tc>
                <a:tc>
                  <a:txBody>
                    <a:bodyPr/>
                    <a:lstStyle/>
                    <a:p>
                      <a:pPr algn="ctr"/>
                      <a:r>
                        <a:rPr lang="en-US" dirty="0" smtClean="0"/>
                        <a:t>Example</a:t>
                      </a:r>
                      <a:endParaRPr lang="en-US" dirty="0"/>
                    </a:p>
                  </a:txBody>
                  <a:tcPr>
                    <a:solidFill>
                      <a:srgbClr val="7030A0"/>
                    </a:solidFill>
                  </a:tcPr>
                </a:tc>
              </a:tr>
              <a:tr h="622499">
                <a:tc>
                  <a:txBody>
                    <a:bodyPr/>
                    <a:lstStyle/>
                    <a:p>
                      <a:r>
                        <a:rPr lang="en-US" sz="1600" dirty="0" smtClean="0">
                          <a:latin typeface="Palatino Linotype" panose="02040502050505030304" pitchFamily="18" charset="0"/>
                        </a:rPr>
                        <a:t>Fiscal</a:t>
                      </a:r>
                      <a:r>
                        <a:rPr lang="en-US" sz="1600" baseline="0" dirty="0" smtClean="0">
                          <a:latin typeface="Palatino Linotype" panose="02040502050505030304" pitchFamily="18" charset="0"/>
                        </a:rPr>
                        <a:t> support</a:t>
                      </a:r>
                      <a:endParaRPr lang="en-US" sz="1600" dirty="0">
                        <a:latin typeface="Palatino Linotype" panose="02040502050505030304" pitchFamily="18" charset="0"/>
                      </a:endParaRPr>
                    </a:p>
                  </a:txBody>
                  <a:tcPr/>
                </a:tc>
                <a:tc>
                  <a:txBody>
                    <a:bodyPr/>
                    <a:lstStyle/>
                    <a:p>
                      <a:r>
                        <a:rPr lang="en-US" sz="1600" b="1" dirty="0" smtClean="0">
                          <a:latin typeface="Palatino Linotype" panose="02040502050505030304" pitchFamily="18" charset="0"/>
                        </a:rPr>
                        <a:t>Sudan: </a:t>
                      </a:r>
                      <a:r>
                        <a:rPr lang="en-US" sz="1600" dirty="0" smtClean="0">
                          <a:latin typeface="Palatino Linotype" panose="02040502050505030304" pitchFamily="18" charset="0"/>
                        </a:rPr>
                        <a:t>Over </a:t>
                      </a:r>
                      <a:r>
                        <a:rPr lang="en-US" sz="1600" baseline="0" dirty="0" smtClean="0">
                          <a:latin typeface="Palatino Linotype" panose="02040502050505030304" pitchFamily="18" charset="0"/>
                        </a:rPr>
                        <a:t>$100 million of </a:t>
                      </a:r>
                      <a:r>
                        <a:rPr lang="en-US" sz="1600" baseline="0" dirty="0" err="1" smtClean="0">
                          <a:latin typeface="Palatino Linotype" panose="02040502050505030304" pitchFamily="18" charset="0"/>
                        </a:rPr>
                        <a:t>Sukuk</a:t>
                      </a:r>
                      <a:r>
                        <a:rPr lang="en-US" sz="1600" baseline="0" dirty="0" smtClean="0">
                          <a:latin typeface="Palatino Linotype" panose="02040502050505030304" pitchFamily="18" charset="0"/>
                        </a:rPr>
                        <a:t> issued in 2012 to raise funds for the government </a:t>
                      </a:r>
                      <a:endParaRPr lang="en-US" sz="1600" dirty="0">
                        <a:latin typeface="Palatino Linotype" panose="02040502050505030304" pitchFamily="18" charset="0"/>
                      </a:endParaRPr>
                    </a:p>
                  </a:txBody>
                  <a:tcPr/>
                </a:tc>
              </a:tr>
              <a:tr h="622499">
                <a:tc>
                  <a:txBody>
                    <a:bodyPr/>
                    <a:lstStyle/>
                    <a:p>
                      <a:r>
                        <a:rPr lang="en-US" sz="1600" i="0" dirty="0" smtClean="0">
                          <a:latin typeface="Palatino Linotype" panose="02040502050505030304" pitchFamily="18" charset="0"/>
                        </a:rPr>
                        <a:t>Liquidity</a:t>
                      </a:r>
                      <a:r>
                        <a:rPr lang="en-US" sz="1600" i="0" baseline="0" dirty="0" smtClean="0">
                          <a:latin typeface="Palatino Linotype" panose="02040502050505030304" pitchFamily="18" charset="0"/>
                        </a:rPr>
                        <a:t> management</a:t>
                      </a:r>
                      <a:endParaRPr lang="en-US" sz="1600" i="1" dirty="0">
                        <a:latin typeface="Palatino Linotype" panose="02040502050505030304" pitchFamily="18" charset="0"/>
                      </a:endParaRPr>
                    </a:p>
                  </a:txBody>
                  <a:tcPr/>
                </a:tc>
                <a:tc>
                  <a:txBody>
                    <a:bodyPr/>
                    <a:lstStyle/>
                    <a:p>
                      <a:r>
                        <a:rPr lang="en-US" sz="1600" b="1" dirty="0" smtClean="0">
                          <a:latin typeface="Palatino Linotype" panose="02040502050505030304" pitchFamily="18" charset="0"/>
                        </a:rPr>
                        <a:t>Bahrain, Gambia</a:t>
                      </a:r>
                      <a:r>
                        <a:rPr lang="en-US" sz="1600" b="1" baseline="0" dirty="0" smtClean="0">
                          <a:latin typeface="Palatino Linotype" panose="02040502050505030304" pitchFamily="18" charset="0"/>
                        </a:rPr>
                        <a:t> and Brunei</a:t>
                      </a:r>
                      <a:r>
                        <a:rPr lang="en-US" sz="1600" baseline="0" dirty="0" smtClean="0">
                          <a:latin typeface="Palatino Linotype" panose="02040502050505030304" pitchFamily="18" charset="0"/>
                        </a:rPr>
                        <a:t>: Short-term </a:t>
                      </a:r>
                      <a:r>
                        <a:rPr lang="en-US" sz="1600" baseline="0" dirty="0" err="1" smtClean="0">
                          <a:latin typeface="Palatino Linotype" panose="02040502050505030304" pitchFamily="18" charset="0"/>
                        </a:rPr>
                        <a:t>Sukuk</a:t>
                      </a:r>
                      <a:r>
                        <a:rPr lang="en-US" sz="1600" baseline="0" dirty="0" smtClean="0">
                          <a:latin typeface="Palatino Linotype" panose="02040502050505030304" pitchFamily="18" charset="0"/>
                        </a:rPr>
                        <a:t> as tools of liquidity management</a:t>
                      </a:r>
                      <a:endParaRPr lang="en-US" sz="1600" dirty="0">
                        <a:latin typeface="Palatino Linotype" panose="02040502050505030304" pitchFamily="18" charset="0"/>
                      </a:endParaRPr>
                    </a:p>
                  </a:txBody>
                  <a:tcPr/>
                </a:tc>
              </a:tr>
              <a:tr h="1146710">
                <a:tc>
                  <a:txBody>
                    <a:bodyPr/>
                    <a:lstStyle/>
                    <a:p>
                      <a:r>
                        <a:rPr lang="en-US" sz="1600" dirty="0" smtClean="0">
                          <a:latin typeface="Palatino Linotype" panose="02040502050505030304" pitchFamily="18" charset="0"/>
                        </a:rPr>
                        <a:t>Education</a:t>
                      </a:r>
                      <a:endParaRPr lang="en-US" sz="1600" dirty="0">
                        <a:latin typeface="Palatino Linotype" panose="02040502050505030304" pitchFamily="18" charset="0"/>
                      </a:endParaRPr>
                    </a:p>
                  </a:txBody>
                  <a:tcPr/>
                </a:tc>
                <a:tc>
                  <a:txBody>
                    <a:bodyPr/>
                    <a:lstStyle/>
                    <a:p>
                      <a:pPr algn="l"/>
                      <a:r>
                        <a:rPr lang="en-US" sz="1600" b="1" u="sng" dirty="0" smtClean="0">
                          <a:latin typeface="Palatino Linotype" panose="02040502050505030304" pitchFamily="18" charset="0"/>
                        </a:rPr>
                        <a:t>Osun State, Nigeria</a:t>
                      </a:r>
                      <a:r>
                        <a:rPr lang="en-US" sz="1600" b="0" u="none" dirty="0" smtClean="0">
                          <a:latin typeface="Palatino Linotype" panose="02040502050505030304" pitchFamily="18" charset="0"/>
                        </a:rPr>
                        <a:t>:</a:t>
                      </a:r>
                      <a:r>
                        <a:rPr lang="en-US" sz="1600" b="0" u="none" baseline="0" dirty="0" smtClean="0">
                          <a:latin typeface="Palatino Linotype" panose="02040502050505030304" pitchFamily="18" charset="0"/>
                        </a:rPr>
                        <a:t> Local currency, sub-sovereign </a:t>
                      </a:r>
                      <a:r>
                        <a:rPr lang="en-US" sz="1600" b="0" u="none" baseline="0" dirty="0" err="1" smtClean="0">
                          <a:latin typeface="Palatino Linotype" panose="02040502050505030304" pitchFamily="18" charset="0"/>
                        </a:rPr>
                        <a:t>Sukuk</a:t>
                      </a:r>
                      <a:r>
                        <a:rPr lang="en-US" sz="1600" b="0" u="none" baseline="0" dirty="0" smtClean="0">
                          <a:latin typeface="Palatino Linotype" panose="02040502050505030304" pitchFamily="18" charset="0"/>
                        </a:rPr>
                        <a:t> issue (</a:t>
                      </a:r>
                      <a:r>
                        <a:rPr lang="en-US" sz="1600" dirty="0" smtClean="0">
                          <a:latin typeface="Palatino Linotype" panose="02040502050505030304" pitchFamily="18" charset="0"/>
                        </a:rPr>
                        <a:t>$62 million equivalent) for the construction and rehabilitation of 24 schools in 2013</a:t>
                      </a:r>
                      <a:endParaRPr lang="en-US" sz="1600" dirty="0">
                        <a:latin typeface="Palatino Linotype" panose="02040502050505030304" pitchFamily="18" charset="0"/>
                      </a:endParaRPr>
                    </a:p>
                  </a:txBody>
                  <a:tcPr/>
                </a:tc>
              </a:tr>
              <a:tr h="1408815">
                <a:tc>
                  <a:txBody>
                    <a:bodyPr/>
                    <a:lstStyle/>
                    <a:p>
                      <a:r>
                        <a:rPr lang="en-US" sz="1600" dirty="0" smtClean="0">
                          <a:latin typeface="Palatino Linotype" panose="02040502050505030304" pitchFamily="18" charset="0"/>
                        </a:rPr>
                        <a:t>Health</a:t>
                      </a:r>
                      <a:endParaRPr lang="en-US" sz="1600" dirty="0">
                        <a:latin typeface="Palatino Linotype" panose="02040502050505030304" pitchFamily="18" charset="0"/>
                      </a:endParaRPr>
                    </a:p>
                  </a:txBody>
                  <a:tcPr/>
                </a:tc>
                <a:tc>
                  <a:txBody>
                    <a:bodyPr/>
                    <a:lstStyle/>
                    <a:p>
                      <a:r>
                        <a:rPr lang="en-US" sz="1600" b="1" u="sng" dirty="0" smtClean="0"/>
                        <a:t>World Bank, 2014: </a:t>
                      </a:r>
                      <a:r>
                        <a:rPr lang="en-US" sz="1600" dirty="0" smtClean="0"/>
                        <a:t>Global </a:t>
                      </a:r>
                      <a:r>
                        <a:rPr lang="en-US" sz="1600" dirty="0" err="1" smtClean="0"/>
                        <a:t>Sukuk</a:t>
                      </a:r>
                      <a:r>
                        <a:rPr lang="en-US" sz="1600" dirty="0" smtClean="0"/>
                        <a:t> for $500 million raised by International Financial Facility for Immunization to fund the supply of vaccines to some of the world’s poorest nations</a:t>
                      </a:r>
                      <a:endParaRPr lang="en-US" sz="1600" dirty="0">
                        <a:latin typeface="Palatino Linotype" panose="02040502050505030304" pitchFamily="18" charset="0"/>
                      </a:endParaRPr>
                    </a:p>
                  </a:txBody>
                  <a:tcPr/>
                </a:tc>
              </a:tr>
              <a:tr h="1058659">
                <a:tc>
                  <a:txBody>
                    <a:bodyPr/>
                    <a:lstStyle/>
                    <a:p>
                      <a:pPr algn="l" fontAlgn="ctr"/>
                      <a:r>
                        <a:rPr lang="en-US" sz="1600" b="0" u="none" strike="noStrike" kern="1200" dirty="0" smtClean="0">
                          <a:solidFill>
                            <a:schemeClr val="dk1"/>
                          </a:solidFill>
                          <a:effectLst/>
                          <a:latin typeface="Palatino Linotype" panose="02040502050505030304" pitchFamily="18" charset="0"/>
                          <a:ea typeface="+mn-ea"/>
                          <a:cs typeface="+mn-cs"/>
                        </a:rPr>
                        <a:t>Infrastructure</a:t>
                      </a:r>
                      <a:endParaRPr lang="en-US" sz="1600" b="0" u="none" strike="noStrike" kern="1200" dirty="0">
                        <a:solidFill>
                          <a:schemeClr val="dk1"/>
                        </a:solidFill>
                        <a:effectLst/>
                        <a:latin typeface="Palatino Linotype" panose="02040502050505030304" pitchFamily="18" charset="0"/>
                        <a:ea typeface="+mn-ea"/>
                        <a:cs typeface="+mn-cs"/>
                      </a:endParaRPr>
                    </a:p>
                  </a:txBody>
                  <a:tcPr marL="9525" marR="9525" marT="9525" marB="0" anchor="ctr"/>
                </a:tc>
                <a:tc>
                  <a:txBody>
                    <a:bodyPr/>
                    <a:lstStyle/>
                    <a:p>
                      <a:pPr lvl="0"/>
                      <a:r>
                        <a:rPr lang="en-US" sz="1600" b="1" u="sng" dirty="0" smtClean="0">
                          <a:latin typeface="Palatino Linotype" panose="02040502050505030304" pitchFamily="18" charset="0"/>
                        </a:rPr>
                        <a:t>Saudi Arabia: </a:t>
                      </a:r>
                      <a:r>
                        <a:rPr lang="en-US" sz="1600" dirty="0" smtClean="0">
                          <a:latin typeface="Palatino Linotype" panose="02040502050505030304" pitchFamily="18" charset="0"/>
                        </a:rPr>
                        <a:t>Global </a:t>
                      </a:r>
                      <a:r>
                        <a:rPr lang="en-US" sz="1600" dirty="0" err="1" smtClean="0">
                          <a:latin typeface="Palatino Linotype" panose="02040502050505030304" pitchFamily="18" charset="0"/>
                        </a:rPr>
                        <a:t>Sukuk</a:t>
                      </a:r>
                      <a:r>
                        <a:rPr lang="en-US" sz="1600" dirty="0" smtClean="0">
                          <a:latin typeface="Palatino Linotype" panose="02040502050505030304" pitchFamily="18" charset="0"/>
                        </a:rPr>
                        <a:t> for $1.7 billion to finance electricity projects in 2010. </a:t>
                      </a:r>
                      <a:r>
                        <a:rPr lang="en-US" sz="1600" b="1" u="sng" dirty="0" smtClean="0">
                          <a:latin typeface="Palatino Linotype" panose="02040502050505030304" pitchFamily="18" charset="0"/>
                        </a:rPr>
                        <a:t>Malaysia: </a:t>
                      </a:r>
                      <a:r>
                        <a:rPr lang="en-US" sz="1600" dirty="0" smtClean="0">
                          <a:latin typeface="Palatino Linotype" panose="02040502050505030304" pitchFamily="18" charset="0"/>
                        </a:rPr>
                        <a:t>Global </a:t>
                      </a:r>
                      <a:r>
                        <a:rPr lang="en-US" sz="1600" dirty="0" err="1" smtClean="0">
                          <a:latin typeface="Palatino Linotype" panose="02040502050505030304" pitchFamily="18" charset="0"/>
                        </a:rPr>
                        <a:t>Sukuk</a:t>
                      </a:r>
                      <a:r>
                        <a:rPr lang="en-US" sz="1600" dirty="0" smtClean="0">
                          <a:latin typeface="Palatino Linotype" panose="02040502050505030304" pitchFamily="18" charset="0"/>
                        </a:rPr>
                        <a:t> for $300 million to finance the </a:t>
                      </a:r>
                      <a:r>
                        <a:rPr lang="en-US" sz="1600" dirty="0" err="1" smtClean="0">
                          <a:latin typeface="Palatino Linotype" panose="02040502050505030304" pitchFamily="18" charset="0"/>
                        </a:rPr>
                        <a:t>Klang</a:t>
                      </a:r>
                      <a:r>
                        <a:rPr lang="en-US" sz="1600" dirty="0" smtClean="0">
                          <a:latin typeface="Palatino Linotype" panose="02040502050505030304" pitchFamily="18" charset="0"/>
                        </a:rPr>
                        <a:t> Valley Rapid Mass Transit Project</a:t>
                      </a:r>
                      <a:endParaRPr lang="en-US" sz="1600" dirty="0">
                        <a:latin typeface="Palatino Linotype" panose="02040502050505030304" pitchFamily="18" charset="0"/>
                      </a:endParaRPr>
                    </a:p>
                  </a:txBody>
                  <a:tcPr marL="9525" marR="9525" marT="9525" marB="0" anchor="ctr"/>
                </a:tc>
              </a:tr>
            </a:tbl>
          </a:graphicData>
        </a:graphic>
      </p:graphicFrame>
    </p:spTree>
    <p:extLst>
      <p:ext uri="{BB962C8B-B14F-4D97-AF65-F5344CB8AC3E}">
        <p14:creationId xmlns:p14="http://schemas.microsoft.com/office/powerpoint/2010/main" val="3156333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1B2F1D6-8E65-46DB-95B7-331DA8F8470F}" type="slidenum">
              <a:rPr lang="en-US" smtClean="0"/>
              <a:pPr/>
              <a:t>9</a:t>
            </a:fld>
            <a:endParaRPr lang="en-US" dirty="0"/>
          </a:p>
        </p:txBody>
      </p:sp>
      <p:sp>
        <p:nvSpPr>
          <p:cNvPr id="4" name="TextBox 3"/>
          <p:cNvSpPr txBox="1"/>
          <p:nvPr/>
        </p:nvSpPr>
        <p:spPr>
          <a:xfrm>
            <a:off x="533400" y="1249803"/>
            <a:ext cx="8153400" cy="378565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latin typeface="Palatino Linotype" panose="02040502050505030304" pitchFamily="18" charset="0"/>
              </a:rPr>
              <a:t>Enhancing </a:t>
            </a:r>
            <a:r>
              <a:rPr lang="en-US" sz="2000" dirty="0">
                <a:latin typeface="Palatino Linotype" panose="02040502050505030304" pitchFamily="18" charset="0"/>
              </a:rPr>
              <a:t>Regulatory and Supervisory </a:t>
            </a:r>
            <a:r>
              <a:rPr lang="en-US" sz="2000" dirty="0" smtClean="0">
                <a:latin typeface="Palatino Linotype" panose="02040502050505030304" pitchFamily="18" charset="0"/>
              </a:rPr>
              <a:t>Framework</a:t>
            </a:r>
          </a:p>
          <a:p>
            <a:endParaRPr lang="en-US" sz="2000" dirty="0">
              <a:latin typeface="Palatino Linotype" panose="02040502050505030304" pitchFamily="18" charset="0"/>
            </a:endParaRPr>
          </a:p>
          <a:p>
            <a:pPr marL="342900" indent="-342900">
              <a:buFont typeface="Wingdings" panose="05000000000000000000" pitchFamily="2" charset="2"/>
              <a:buChar char="Ø"/>
            </a:pPr>
            <a:r>
              <a:rPr lang="en-US" sz="2000" dirty="0">
                <a:latin typeface="Palatino Linotype" panose="02040502050505030304" pitchFamily="18" charset="0"/>
              </a:rPr>
              <a:t>Developing Institutional Capacity and Market Infrastructure </a:t>
            </a:r>
          </a:p>
          <a:p>
            <a:pPr marL="342900" indent="-342900">
              <a:buFont typeface="Wingdings" panose="05000000000000000000" pitchFamily="2" charset="2"/>
              <a:buChar char="Ø"/>
            </a:pPr>
            <a:endParaRPr lang="en-US" sz="2000" dirty="0">
              <a:latin typeface="Palatino Linotype" panose="02040502050505030304" pitchFamily="18" charset="0"/>
            </a:endParaRPr>
          </a:p>
          <a:p>
            <a:pPr marL="342900" indent="-342900">
              <a:buFont typeface="Wingdings" panose="05000000000000000000" pitchFamily="2" charset="2"/>
              <a:buChar char="Ø"/>
            </a:pPr>
            <a:r>
              <a:rPr lang="en-US" sz="2000" dirty="0" smtClean="0">
                <a:latin typeface="Palatino Linotype" panose="02040502050505030304" pitchFamily="18" charset="0"/>
              </a:rPr>
              <a:t>Strengthening insolvency/bankruptcy principles</a:t>
            </a:r>
            <a:endParaRPr lang="en-US" sz="2000" dirty="0">
              <a:latin typeface="Palatino Linotype" panose="02040502050505030304" pitchFamily="18" charset="0"/>
            </a:endParaRPr>
          </a:p>
          <a:p>
            <a:pPr marL="342900" indent="-342900">
              <a:buFont typeface="Wingdings" panose="05000000000000000000" pitchFamily="2" charset="2"/>
              <a:buChar char="Ø"/>
            </a:pPr>
            <a:endParaRPr lang="en-US" sz="2000" dirty="0">
              <a:latin typeface="Palatino Linotype" panose="02040502050505030304" pitchFamily="18" charset="0"/>
            </a:endParaRPr>
          </a:p>
          <a:p>
            <a:pPr marL="342900" indent="-342900">
              <a:buFont typeface="Wingdings" panose="05000000000000000000" pitchFamily="2" charset="2"/>
              <a:buChar char="Ø"/>
            </a:pPr>
            <a:r>
              <a:rPr lang="en-US" sz="2000" dirty="0">
                <a:latin typeface="Palatino Linotype" panose="02040502050505030304" pitchFamily="18" charset="0"/>
              </a:rPr>
              <a:t>Promoting </a:t>
            </a:r>
            <a:r>
              <a:rPr lang="en-US" sz="2000" dirty="0" smtClean="0">
                <a:latin typeface="Palatino Linotype" panose="02040502050505030304" pitchFamily="18" charset="0"/>
              </a:rPr>
              <a:t>Standardization </a:t>
            </a:r>
            <a:endParaRPr lang="en-US" sz="2000" dirty="0">
              <a:latin typeface="Palatino Linotype" panose="02040502050505030304" pitchFamily="18" charset="0"/>
            </a:endParaRPr>
          </a:p>
          <a:p>
            <a:pPr marL="342900" indent="-342900">
              <a:buFont typeface="Wingdings" panose="05000000000000000000" pitchFamily="2" charset="2"/>
              <a:buChar char="Ø"/>
            </a:pPr>
            <a:endParaRPr lang="en-US" sz="2000" dirty="0">
              <a:latin typeface="Palatino Linotype" panose="02040502050505030304" pitchFamily="18" charset="0"/>
            </a:endParaRPr>
          </a:p>
          <a:p>
            <a:pPr marL="342900" indent="-342900">
              <a:buFont typeface="Wingdings" panose="05000000000000000000" pitchFamily="2" charset="2"/>
              <a:buChar char="Ø"/>
            </a:pPr>
            <a:r>
              <a:rPr lang="en-US" sz="2000" dirty="0">
                <a:latin typeface="Palatino Linotype" panose="02040502050505030304" pitchFamily="18" charset="0"/>
              </a:rPr>
              <a:t>Rebalancing Tax </a:t>
            </a:r>
            <a:r>
              <a:rPr lang="en-US" sz="2000" dirty="0" smtClean="0">
                <a:latin typeface="Palatino Linotype" panose="02040502050505030304" pitchFamily="18" charset="0"/>
              </a:rPr>
              <a:t>Treatment (e.g. stamp duty)</a:t>
            </a:r>
          </a:p>
          <a:p>
            <a:pPr marL="342900" indent="-342900">
              <a:buFont typeface="Wingdings" panose="05000000000000000000" pitchFamily="2" charset="2"/>
              <a:buChar char="Ø"/>
            </a:pPr>
            <a:endParaRPr lang="en-US" sz="2000" dirty="0">
              <a:latin typeface="Palatino Linotype" panose="02040502050505030304" pitchFamily="18" charset="0"/>
            </a:endParaRPr>
          </a:p>
          <a:p>
            <a:pPr marL="342900" indent="-342900">
              <a:buFont typeface="Wingdings" panose="05000000000000000000" pitchFamily="2" charset="2"/>
              <a:buChar char="Ø"/>
            </a:pPr>
            <a:r>
              <a:rPr lang="en-US" sz="2000" dirty="0" smtClean="0">
                <a:latin typeface="Palatino Linotype" panose="02040502050505030304" pitchFamily="18" charset="0"/>
              </a:rPr>
              <a:t>Ensuring adequate liquidity (prevalence of buy-and-hold)</a:t>
            </a:r>
          </a:p>
          <a:p>
            <a:pPr marL="342900" indent="-342900">
              <a:buFont typeface="Wingdings" panose="05000000000000000000" pitchFamily="2" charset="2"/>
              <a:buChar char="Ø"/>
            </a:pPr>
            <a:endParaRPr lang="en-US" sz="2000" dirty="0">
              <a:latin typeface="Palatino Linotype" panose="02040502050505030304" pitchFamily="18" charset="0"/>
            </a:endParaRPr>
          </a:p>
        </p:txBody>
      </p:sp>
      <p:sp>
        <p:nvSpPr>
          <p:cNvPr id="8" name="Rectangle 7"/>
          <p:cNvSpPr/>
          <p:nvPr/>
        </p:nvSpPr>
        <p:spPr>
          <a:xfrm>
            <a:off x="304800" y="500745"/>
            <a:ext cx="8686800" cy="461665"/>
          </a:xfrm>
          <a:prstGeom prst="rect">
            <a:avLst/>
          </a:prstGeom>
        </p:spPr>
        <p:txBody>
          <a:bodyPr wrap="square">
            <a:spAutoFit/>
          </a:bodyPr>
          <a:lstStyle/>
          <a:p>
            <a:pPr algn="ctr"/>
            <a:r>
              <a:rPr lang="en-US" sz="2400" b="1" dirty="0" smtClean="0">
                <a:solidFill>
                  <a:srgbClr val="002060"/>
                </a:solidFill>
                <a:latin typeface="Palatino Linotype" panose="02040502050505030304" pitchFamily="18" charset="0"/>
                <a:ea typeface="+mj-ea"/>
                <a:cs typeface="Arial" pitchFamily="34" charset="0"/>
              </a:rPr>
              <a:t>Challenges to the Development of </a:t>
            </a:r>
            <a:r>
              <a:rPr lang="en-US" sz="2400" b="1" dirty="0" err="1" smtClean="0">
                <a:solidFill>
                  <a:srgbClr val="002060"/>
                </a:solidFill>
                <a:latin typeface="Palatino Linotype" panose="02040502050505030304" pitchFamily="18" charset="0"/>
                <a:ea typeface="+mj-ea"/>
                <a:cs typeface="Arial" pitchFamily="34" charset="0"/>
              </a:rPr>
              <a:t>Sukuk</a:t>
            </a:r>
            <a:r>
              <a:rPr lang="en-US" sz="2400" b="1" dirty="0" smtClean="0">
                <a:solidFill>
                  <a:srgbClr val="002060"/>
                </a:solidFill>
                <a:latin typeface="Palatino Linotype" panose="02040502050505030304" pitchFamily="18" charset="0"/>
                <a:ea typeface="+mj-ea"/>
                <a:cs typeface="Arial" pitchFamily="34" charset="0"/>
              </a:rPr>
              <a:t> Markets</a:t>
            </a:r>
            <a:endParaRPr lang="en-US" sz="2400" b="1" dirty="0">
              <a:solidFill>
                <a:srgbClr val="002060"/>
              </a:solidFill>
              <a:latin typeface="Palatino Linotype" panose="02040502050505030304" pitchFamily="18" charset="0"/>
              <a:ea typeface="+mj-ea"/>
              <a:cs typeface="Arial" pitchFamily="34" charset="0"/>
            </a:endParaRPr>
          </a:p>
        </p:txBody>
      </p:sp>
    </p:spTree>
    <p:extLst>
      <p:ext uri="{BB962C8B-B14F-4D97-AF65-F5344CB8AC3E}">
        <p14:creationId xmlns:p14="http://schemas.microsoft.com/office/powerpoint/2010/main" val="3395505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heme3">
  <a:themeElements>
    <a:clrScheme name="World Bank">
      <a:dk1>
        <a:sysClr val="windowText" lastClr="000000"/>
      </a:dk1>
      <a:lt1>
        <a:sysClr val="window" lastClr="FFFFFF"/>
      </a:lt1>
      <a:dk2>
        <a:srgbClr val="363630"/>
      </a:dk2>
      <a:lt2>
        <a:srgbClr val="FFFFFF"/>
      </a:lt2>
      <a:accent1>
        <a:srgbClr val="1CA9F9"/>
      </a:accent1>
      <a:accent2>
        <a:srgbClr val="CD4106"/>
      </a:accent2>
      <a:accent3>
        <a:srgbClr val="FCB514"/>
      </a:accent3>
      <a:accent4>
        <a:srgbClr val="296A90"/>
      </a:accent4>
      <a:accent5>
        <a:srgbClr val="CCCCCC"/>
      </a:accent5>
      <a:accent6>
        <a:srgbClr val="1A6F0E"/>
      </a:accent6>
      <a:hlink>
        <a:srgbClr val="FCB514"/>
      </a:hlink>
      <a:folHlink>
        <a:srgbClr val="1CA9F9"/>
      </a:folHlink>
    </a:clrScheme>
    <a:fontScheme name="Custom 2">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tile tx="0" ty="0" sx="100000" sy="100000" flip="none" algn="tl"/>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accent5"/>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orld Bank">
    <a:dk1>
      <a:sysClr val="windowText" lastClr="000000"/>
    </a:dk1>
    <a:lt1>
      <a:sysClr val="window" lastClr="FFFFFF"/>
    </a:lt1>
    <a:dk2>
      <a:srgbClr val="363630"/>
    </a:dk2>
    <a:lt2>
      <a:srgbClr val="FFFFFF"/>
    </a:lt2>
    <a:accent1>
      <a:srgbClr val="1CA9F9"/>
    </a:accent1>
    <a:accent2>
      <a:srgbClr val="CD4106"/>
    </a:accent2>
    <a:accent3>
      <a:srgbClr val="FCB514"/>
    </a:accent3>
    <a:accent4>
      <a:srgbClr val="296A90"/>
    </a:accent4>
    <a:accent5>
      <a:srgbClr val="CCCCCC"/>
    </a:accent5>
    <a:accent6>
      <a:srgbClr val="1A6F0E"/>
    </a:accent6>
    <a:hlink>
      <a:srgbClr val="FCB514"/>
    </a:hlink>
    <a:folHlink>
      <a:srgbClr val="1CA9F9"/>
    </a:folHlink>
  </a:clrScheme>
</a:themeOverride>
</file>

<file path=docProps/app.xml><?xml version="1.0" encoding="utf-8"?>
<Properties xmlns="http://schemas.openxmlformats.org/officeDocument/2006/extended-properties" xmlns:vt="http://schemas.openxmlformats.org/officeDocument/2006/docPropsVTypes">
  <Template/>
  <TotalTime>7747</TotalTime>
  <Words>772</Words>
  <Application>Microsoft Office PowerPoint</Application>
  <PresentationFormat>On-screen Show (4:3)</PresentationFormat>
  <Paragraphs>105</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Narrow</vt:lpstr>
      <vt:lpstr>Calibri</vt:lpstr>
      <vt:lpstr>Courier New</vt:lpstr>
      <vt:lpstr>Georgia</vt:lpstr>
      <vt:lpstr>Palatino Linotype</vt:lpstr>
      <vt:lpstr>Wingdings</vt:lpstr>
      <vt:lpstr>Theme3</vt:lpstr>
      <vt:lpstr>Introduction to Sukuk: Definitions and Role in Economic Development</vt:lpstr>
      <vt:lpstr>PowerPoint Presentation</vt:lpstr>
      <vt:lpstr>PowerPoint Presentation</vt:lpstr>
      <vt:lpstr>Sukuk Concepts (2)</vt:lpstr>
      <vt:lpstr>PowerPoint Presentation</vt:lpstr>
      <vt:lpstr>PowerPoint Presentation</vt:lpstr>
      <vt:lpstr>PowerPoint Presentation</vt:lpstr>
      <vt:lpstr>PowerPoint Presentation</vt:lpstr>
      <vt:lpstr>PowerPoint Presentation</vt:lpstr>
      <vt:lpstr>End</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Elizabeth Donaldson</dc:creator>
  <cp:lastModifiedBy>Abayomi A. Alawode</cp:lastModifiedBy>
  <cp:revision>1044</cp:revision>
  <cp:lastPrinted>2013-12-20T13:22:00Z</cp:lastPrinted>
  <dcterms:created xsi:type="dcterms:W3CDTF">2013-03-01T18:44:40Z</dcterms:created>
  <dcterms:modified xsi:type="dcterms:W3CDTF">2015-04-18T19:32:46Z</dcterms:modified>
</cp:coreProperties>
</file>