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1110" r:id="rId2"/>
    <p:sldId id="1224" r:id="rId3"/>
    <p:sldId id="1426" r:id="rId4"/>
    <p:sldId id="1427" r:id="rId5"/>
    <p:sldId id="1428" r:id="rId6"/>
    <p:sldId id="1433" r:id="rId7"/>
    <p:sldId id="1430" r:id="rId8"/>
    <p:sldId id="1451" r:id="rId9"/>
    <p:sldId id="1434" r:id="rId10"/>
    <p:sldId id="1460" r:id="rId11"/>
    <p:sldId id="1462" r:id="rId12"/>
    <p:sldId id="1461" r:id="rId13"/>
    <p:sldId id="1463" r:id="rId14"/>
    <p:sldId id="1444" r:id="rId15"/>
    <p:sldId id="1440" r:id="rId16"/>
    <p:sldId id="1443" r:id="rId17"/>
    <p:sldId id="1445" r:id="rId18"/>
    <p:sldId id="1446" r:id="rId19"/>
    <p:sldId id="1454" r:id="rId20"/>
    <p:sldId id="1452" r:id="rId21"/>
    <p:sldId id="1453" r:id="rId22"/>
    <p:sldId id="1448" r:id="rId23"/>
    <p:sldId id="1449" r:id="rId24"/>
    <p:sldId id="1450" r:id="rId25"/>
    <p:sldId id="1436" r:id="rId26"/>
    <p:sldId id="1437" r:id="rId27"/>
    <p:sldId id="1438" r:id="rId28"/>
    <p:sldId id="1455" r:id="rId29"/>
    <p:sldId id="1457" r:id="rId30"/>
    <p:sldId id="1458" r:id="rId31"/>
    <p:sldId id="1459" r:id="rId32"/>
  </p:sldIdLst>
  <p:sldSz cx="9144000" cy="6858000" type="screen4x3"/>
  <p:notesSz cx="6797675" cy="9928225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F0701"/>
    <a:srgbClr val="FFFFFF"/>
    <a:srgbClr val="009900"/>
    <a:srgbClr val="A50021"/>
    <a:srgbClr val="993300"/>
    <a:srgbClr val="663300"/>
    <a:srgbClr val="CC9900"/>
    <a:srgbClr val="006600"/>
    <a:srgbClr val="0033CC"/>
    <a:srgbClr val="642F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3279" autoAdjust="0"/>
    <p:restoredTop sz="94624" autoAdjust="0"/>
  </p:normalViewPr>
  <p:slideViewPr>
    <p:cSldViewPr>
      <p:cViewPr>
        <p:scale>
          <a:sx n="80" d="100"/>
          <a:sy n="80" d="100"/>
        </p:scale>
        <p:origin x="-8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FFF8CC-4937-421A-8599-1048E737CD26}" type="datetimeFigureOut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307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76B4CF-DD54-483E-B19B-79F75E63E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4835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01376D-D13A-401C-9E0B-94792CED71DE}" type="datetimeFigureOut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F6CE62A-4799-4994-B8D1-6A0C1C53A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8969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7009-9A23-45EF-BCE5-72588E8A79CF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B169-1414-48AC-B19E-7E0E713F6541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7F749-B107-4CBD-A26E-FEB4DEC7B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6AD7E-B2A2-4084-8345-112195EAEDF7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C9E4F-8D8B-4522-8752-0B55CAD2D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E035D-B3FE-4B23-BD11-301C434949B1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B4635-3E75-4396-87A1-EB5807A5C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B5F15-C7E8-4BF1-AB53-0204C16F999B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57E4E-6F4D-4A23-BB16-58E05FD1F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F3FE-B3F1-46B3-BD2A-DC972E94CCF6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C412-B8A8-42D9-9804-2C99BE479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8FF0-8202-4B7A-9586-28AE0FBC4781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D05B7-20F8-44ED-BD54-1FB09CBAD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9D6B9-1F23-47FA-AF17-42F64904315B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1A129-E725-45DE-8A69-383E5DF45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73A41-F23E-4C6F-9CFC-785AFEDC8E7A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6D8C7-8846-4E50-B814-A3BEB89B6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5ABF-787C-48B5-BE03-E5BD310D5B7F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D1D8-61E0-4BAF-8E23-1998B87E8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A3C77-6C53-49A7-8F7E-BCE8D354D4E3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CDEB-BEFC-473E-B2A6-863CABE27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9A15CA-8660-4E07-8E4D-41FBB7696ADA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9D41BE-71DF-4AA6-9FA7-D90608512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60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8991600" cy="1828800"/>
          </a:xfrm>
        </p:spPr>
        <p:txBody>
          <a:bodyPr/>
          <a:lstStyle/>
          <a:p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Governance and Risk Management Issues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for Sukuk</a:t>
            </a:r>
            <a:endParaRPr lang="en-GB" sz="2400" dirty="0" smtClean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0" y="57150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 sz="1800" dirty="0" smtClean="0">
                <a:latin typeface="+mn-lt"/>
                <a:cs typeface="+mn-cs"/>
              </a:rPr>
              <a:t>Dr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Salman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Sharia governance</a:t>
            </a:r>
            <a:endParaRPr lang="en-US" sz="3100" dirty="0"/>
          </a:p>
        </p:txBody>
      </p:sp>
      <p:sp>
        <p:nvSpPr>
          <p:cNvPr id="149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 smtClean="0"/>
              <a:t>Same fundamental purpose as ‘good’  CG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/>
              <a:t>Basic thrust: best practice</a:t>
            </a:r>
          </a:p>
          <a:p>
            <a:pPr eaLnBrk="1" hangingPunct="1"/>
            <a:r>
              <a:rPr lang="en-US" dirty="0" smtClean="0">
                <a:solidFill>
                  <a:srgbClr val="0F0701"/>
                </a:solidFill>
              </a:rPr>
              <a:t>Aim: 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F0701"/>
                </a:solidFill>
              </a:rPr>
              <a:t>Instituting best practices vis-à-vis requirements of a Shariah compliant system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F0701"/>
                </a:solidFill>
              </a:rPr>
              <a:t>To ensure smooth, efficient, professional and consistent operation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0B368-C653-4ADD-9649-42A032B2AC41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Sharia </a:t>
            </a:r>
            <a:r>
              <a:rPr lang="en-US" dirty="0" smtClean="0"/>
              <a:t>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1054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Definition? </a:t>
            </a:r>
            <a:r>
              <a:rPr lang="en-US" sz="1800" dirty="0" smtClean="0"/>
              <a:t>(*)</a:t>
            </a:r>
          </a:p>
          <a:p>
            <a:pPr eaLnBrk="1" hangingPunct="1">
              <a:spcAft>
                <a:spcPts val="1200"/>
              </a:spcAft>
            </a:pPr>
            <a:r>
              <a:rPr lang="en-US" sz="2800" dirty="0" smtClean="0">
                <a:solidFill>
                  <a:srgbClr val="0E1107"/>
                </a:solidFill>
              </a:rPr>
              <a:t>“Set of institutional and </a:t>
            </a:r>
            <a:r>
              <a:rPr lang="en-US" sz="2800" dirty="0" err="1" smtClean="0">
                <a:solidFill>
                  <a:srgbClr val="0E1107"/>
                </a:solidFill>
              </a:rPr>
              <a:t>organisational</a:t>
            </a:r>
            <a:r>
              <a:rPr lang="en-US" sz="2800" dirty="0" smtClean="0">
                <a:solidFill>
                  <a:srgbClr val="0E1107"/>
                </a:solidFill>
              </a:rPr>
              <a:t> arrangements through which an IIFS ensures that there is effective independent oversight of Shariah compliance over a number of key structures and processes”</a:t>
            </a:r>
          </a:p>
          <a:p>
            <a:pPr eaLnBrk="1" hangingPunct="1">
              <a:spcBef>
                <a:spcPts val="3000"/>
              </a:spcBef>
              <a:spcAft>
                <a:spcPts val="1200"/>
              </a:spcAft>
            </a:pPr>
            <a:r>
              <a:rPr lang="en-US" dirty="0" smtClean="0">
                <a:solidFill>
                  <a:srgbClr val="0F0701"/>
                </a:solidFill>
              </a:rPr>
              <a:t>Structures and processes?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8C8FC-0900-49A1-9CDB-884108EF32BA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sz="2800" dirty="0" smtClean="0"/>
              <a:t>Key elements of a sound Shariah governance system: </a:t>
            </a:r>
            <a:r>
              <a:rPr lang="en-US" sz="1200" dirty="0" smtClean="0"/>
              <a:t>(IFSB)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Competence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Independence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Confidentiality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Consistency</a:t>
            </a:r>
          </a:p>
          <a:p>
            <a:pPr eaLnBrk="1" hangingPunct="1"/>
            <a:endParaRPr lang="en-US" sz="1000" dirty="0" smtClean="0">
              <a:solidFill>
                <a:srgbClr val="0F0701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0F0701"/>
                </a:solidFill>
              </a:rPr>
              <a:t>And: relevance to </a:t>
            </a:r>
            <a:r>
              <a:rPr lang="en-US" dirty="0" err="1" smtClean="0">
                <a:solidFill>
                  <a:srgbClr val="0F0701"/>
                </a:solidFill>
              </a:rPr>
              <a:t>sukuk</a:t>
            </a:r>
            <a:endParaRPr lang="en-US" dirty="0" smtClean="0">
              <a:solidFill>
                <a:srgbClr val="0F0701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sz="1400" dirty="0" smtClean="0">
              <a:solidFill>
                <a:srgbClr val="6800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A870BF-CCED-44D5-AF5C-AF6F17FAF7D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Sharia </a:t>
            </a:r>
            <a:r>
              <a:rPr lang="en-US" dirty="0" smtClean="0"/>
              <a:t>governance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F0701"/>
                </a:solidFill>
              </a:rPr>
              <a:t>Competence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Scholars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Qualifications 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 smtClean="0">
                <a:solidFill>
                  <a:srgbClr val="0F0701"/>
                </a:solidFill>
              </a:rPr>
              <a:t>Independence/confidentiality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Conflicts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dirty="0" smtClean="0">
                <a:solidFill>
                  <a:srgbClr val="0F0701"/>
                </a:solidFill>
              </a:rPr>
              <a:t>Consistency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Market stability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Development</a:t>
            </a:r>
          </a:p>
          <a:p>
            <a:pPr lvl="1" eaLnBrk="1" hangingPunct="1"/>
            <a:r>
              <a:rPr lang="en-US" sz="2400" dirty="0" smtClean="0">
                <a:solidFill>
                  <a:srgbClr val="0F0701"/>
                </a:solidFill>
              </a:rPr>
              <a:t>Accountability </a:t>
            </a:r>
          </a:p>
          <a:p>
            <a:pPr eaLnBrk="1" hangingPunct="1"/>
            <a:endParaRPr lang="en-US" sz="1000" dirty="0" smtClean="0">
              <a:solidFill>
                <a:srgbClr val="0F0701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sz="1400" dirty="0" smtClean="0">
              <a:solidFill>
                <a:srgbClr val="680000"/>
              </a:solidFill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A870BF-CCED-44D5-AF5C-AF6F17FAF7D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Sharia </a:t>
            </a:r>
            <a:r>
              <a:rPr lang="en-US" dirty="0" smtClean="0"/>
              <a:t>governance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85800" y="4834912"/>
            <a:ext cx="2895600" cy="95628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000" dirty="0" smtClean="0">
                <a:latin typeface="Helvetica" pitchFamily="34" charset="0"/>
              </a:rPr>
              <a:t>Issuer</a:t>
            </a:r>
          </a:p>
          <a:p>
            <a:pPr algn="ctr" eaLnBrk="0" hangingPunct="0">
              <a:spcBef>
                <a:spcPct val="50000"/>
              </a:spcBef>
            </a:pPr>
            <a:r>
              <a:rPr lang="en-GB" sz="2000" dirty="0" smtClean="0">
                <a:latin typeface="Helvetica" pitchFamily="34" charset="0"/>
              </a:rPr>
              <a:t>(SPV)</a:t>
            </a:r>
          </a:p>
          <a:p>
            <a:pPr algn="ctr" eaLnBrk="0" hangingPunct="0">
              <a:spcBef>
                <a:spcPct val="50000"/>
              </a:spcBef>
            </a:pPr>
            <a:endParaRPr lang="en-GB" sz="400" dirty="0">
              <a:latin typeface="Helvetica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05000" y="2895600"/>
            <a:ext cx="1066800" cy="83317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dirty="0" smtClean="0">
                <a:latin typeface="Helvetica" pitchFamily="34" charset="0"/>
              </a:rPr>
              <a:t>Investment funds/ </a:t>
            </a:r>
            <a:r>
              <a:rPr lang="en-GB" sz="1200" dirty="0" err="1" smtClean="0">
                <a:latin typeface="Helvetica" pitchFamily="34" charset="0"/>
              </a:rPr>
              <a:t>sukuk</a:t>
            </a:r>
            <a:r>
              <a:rPr lang="en-GB" sz="1200" dirty="0" smtClean="0">
                <a:latin typeface="Helvetica" pitchFamily="34" charset="0"/>
              </a:rPr>
              <a:t> purchase price</a:t>
            </a:r>
            <a:endParaRPr lang="en-GB" sz="1200" dirty="0">
              <a:latin typeface="Helvetica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3276600" cy="402291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000" dirty="0" smtClean="0">
                <a:latin typeface="Helvetica" pitchFamily="34" charset="0"/>
              </a:rPr>
              <a:t>Participants/ Investors</a:t>
            </a:r>
            <a:endParaRPr lang="en-GB" sz="2000" dirty="0">
              <a:latin typeface="Helvetica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609600" y="2895600"/>
            <a:ext cx="1066800" cy="83317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b="1" dirty="0">
                <a:latin typeface="Helvetica" pitchFamily="34" charset="0"/>
              </a:rPr>
              <a:t>Declaration of </a:t>
            </a:r>
            <a:r>
              <a:rPr lang="en-GB" sz="1200" b="1" dirty="0" smtClean="0">
                <a:latin typeface="Helvetica" pitchFamily="34" charset="0"/>
              </a:rPr>
              <a:t> trust </a:t>
            </a:r>
            <a:r>
              <a:rPr lang="en-GB" sz="1200" dirty="0" smtClean="0">
                <a:latin typeface="Helvetica" pitchFamily="34" charset="0"/>
              </a:rPr>
              <a:t>over </a:t>
            </a:r>
            <a:r>
              <a:rPr lang="en-GB" sz="1200" dirty="0" err="1">
                <a:latin typeface="Helvetica" pitchFamily="34" charset="0"/>
              </a:rPr>
              <a:t>Sukuk</a:t>
            </a:r>
            <a:r>
              <a:rPr lang="en-GB" sz="1200" dirty="0">
                <a:latin typeface="Helvetica" pitchFamily="34" charset="0"/>
              </a:rPr>
              <a:t> assets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514600" y="2438400"/>
            <a:ext cx="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2590800" y="3733800"/>
            <a:ext cx="0" cy="1143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 flipV="1">
            <a:off x="1219200" y="3733800"/>
            <a:ext cx="0" cy="1066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7" name="Line 15"/>
          <p:cNvSpPr>
            <a:spLocks noChangeShapeType="1"/>
          </p:cNvSpPr>
          <p:nvPr/>
        </p:nvSpPr>
        <p:spPr bwMode="auto">
          <a:xfrm flipH="1" flipV="1">
            <a:off x="1219200" y="2438400"/>
            <a:ext cx="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590800" y="4419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590800" y="5562600"/>
            <a:ext cx="990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3581400" y="55626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 dirty="0"/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5257800" y="4191000"/>
            <a:ext cx="3200400" cy="2209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Investment of funds in profit generating business project/activity, e.g.: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Purchase of asset/RE and lease of same to </a:t>
            </a:r>
            <a:r>
              <a:rPr lang="en-GB" sz="1200" dirty="0" smtClean="0">
                <a:latin typeface="+mj-lt"/>
                <a:ea typeface="+mj-ea"/>
                <a:cs typeface="+mj-cs"/>
              </a:rPr>
              <a:t>earn rental return (</a:t>
            </a:r>
            <a:r>
              <a:rPr lang="en-GB" sz="1200" dirty="0" err="1" smtClean="0">
                <a:latin typeface="+mj-lt"/>
                <a:ea typeface="+mj-ea"/>
                <a:cs typeface="+mj-cs"/>
              </a:rPr>
              <a:t>sukukholders</a:t>
            </a:r>
            <a:r>
              <a:rPr lang="en-GB" sz="1200" dirty="0" smtClean="0">
                <a:latin typeface="+mj-lt"/>
                <a:ea typeface="+mj-ea"/>
                <a:cs typeface="+mj-cs"/>
              </a:rPr>
              <a:t> source of return)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GB" sz="1200" dirty="0" smtClean="0">
                <a:latin typeface="+mj-lt"/>
                <a:ea typeface="+mj-ea"/>
                <a:cs typeface="+mj-cs"/>
              </a:rPr>
              <a:t>  Purchase of (share in) productive enterprise, profits paid to </a:t>
            </a:r>
            <a:r>
              <a:rPr lang="en-GB" sz="1200" dirty="0" err="1" smtClean="0">
                <a:latin typeface="+mj-lt"/>
                <a:ea typeface="+mj-ea"/>
                <a:cs typeface="+mj-cs"/>
              </a:rPr>
              <a:t>sukukholders</a:t>
            </a:r>
            <a:r>
              <a:rPr lang="en-GB" sz="1200" dirty="0" smtClean="0">
                <a:latin typeface="+mj-lt"/>
                <a:ea typeface="+mj-ea"/>
                <a:cs typeface="+mj-cs"/>
              </a:rPr>
              <a:t> as return (with ultimate liquidation and possible further return on capital)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" name="Line 15"/>
          <p:cNvSpPr>
            <a:spLocks noChangeShapeType="1"/>
          </p:cNvSpPr>
          <p:nvPr/>
        </p:nvSpPr>
        <p:spPr bwMode="auto">
          <a:xfrm flipH="1">
            <a:off x="3581400" y="51054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3810000" y="4641554"/>
            <a:ext cx="1219200" cy="46384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dirty="0" smtClean="0">
                <a:latin typeface="Helvetica" pitchFamily="34" charset="0"/>
              </a:rPr>
              <a:t>Returns (rent/profit, etc)</a:t>
            </a:r>
            <a:endParaRPr lang="en-GB" sz="1200" dirty="0">
              <a:latin typeface="Helvetica" pitchFamily="34" charset="0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3810000" y="5555954"/>
            <a:ext cx="1219200" cy="463846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dirty="0" smtClean="0">
                <a:latin typeface="Helvetica" pitchFamily="34" charset="0"/>
              </a:rPr>
              <a:t>Investment funds</a:t>
            </a:r>
            <a:endParaRPr lang="en-GB" sz="1200" dirty="0">
              <a:latin typeface="Helvetica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3276600" y="5105400"/>
            <a:ext cx="381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276600" y="4800600"/>
            <a:ext cx="0" cy="304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Line 15"/>
          <p:cNvSpPr>
            <a:spLocks noChangeShapeType="1"/>
          </p:cNvSpPr>
          <p:nvPr/>
        </p:nvSpPr>
        <p:spPr bwMode="auto">
          <a:xfrm flipV="1">
            <a:off x="3276600" y="2438400"/>
            <a:ext cx="0" cy="2362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3733800" y="2900622"/>
            <a:ext cx="2819400" cy="83317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200" dirty="0" smtClean="0">
                <a:latin typeface="Helvetica" pitchFamily="34" charset="0"/>
              </a:rPr>
              <a:t> Returns (rent/profit, etc) paid to </a:t>
            </a:r>
            <a:r>
              <a:rPr lang="en-GB" sz="1200" dirty="0" err="1" smtClean="0">
                <a:latin typeface="Helvetica" pitchFamily="34" charset="0"/>
              </a:rPr>
              <a:t>sukukholders</a:t>
            </a:r>
            <a:r>
              <a:rPr lang="en-GB" sz="1200" dirty="0" smtClean="0">
                <a:latin typeface="Helvetica" pitchFamily="34" charset="0"/>
              </a:rPr>
              <a:t> deriving from Sharia-compliant business activity of underlying project</a:t>
            </a:r>
            <a:endParaRPr lang="en-GB" sz="1200" dirty="0">
              <a:latin typeface="Helvetica" pitchFamily="34" charset="0"/>
            </a:endParaRPr>
          </a:p>
        </p:txBody>
      </p:sp>
      <p:sp>
        <p:nvSpPr>
          <p:cNvPr id="54" name="Line 15"/>
          <p:cNvSpPr>
            <a:spLocks noChangeShapeType="1"/>
          </p:cNvSpPr>
          <p:nvPr/>
        </p:nvSpPr>
        <p:spPr bwMode="auto">
          <a:xfrm flipH="1">
            <a:off x="3276600" y="3352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2286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Sukuk: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Basic structure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7" grpId="0" animBg="1"/>
      <p:bldP spid="25" grpId="0" animBg="1"/>
      <p:bldP spid="26" grpId="0" animBg="1"/>
      <p:bldP spid="27" grpId="0" animBg="1"/>
      <p:bldP spid="33" grpId="0" animBg="1"/>
      <p:bldP spid="37" grpId="0" animBg="1"/>
      <p:bldP spid="41" grpId="0" animBg="1"/>
      <p:bldP spid="44" grpId="0" animBg="1"/>
      <p:bldP spid="45" grpId="0" animBg="1"/>
      <p:bldP spid="51" grpId="0" animBg="1"/>
      <p:bldP spid="53" grpId="0" animBg="1"/>
      <p:bldP spid="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676400"/>
            <a:ext cx="8610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Principal-Agent issue: many considerations</a:t>
            </a:r>
          </a:p>
          <a:p>
            <a:pPr lvl="1">
              <a:spcBef>
                <a:spcPts val="1200"/>
              </a:spcBef>
              <a:buNone/>
              <a:defRPr/>
            </a:pPr>
            <a:r>
              <a:rPr lang="en-GB" sz="2400" dirty="0" smtClean="0"/>
              <a:t>=&gt; Key: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2400" dirty="0" smtClean="0"/>
              <a:t>Conflicts of interest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2400" dirty="0" smtClean="0"/>
              <a:t>Conflicts of duty</a:t>
            </a:r>
          </a:p>
          <a:p>
            <a:pPr lvl="1">
              <a:spcBef>
                <a:spcPts val="1200"/>
              </a:spcBef>
              <a:defRPr/>
            </a:pPr>
            <a:r>
              <a:rPr lang="en-GB" sz="2400" dirty="0" smtClean="0"/>
              <a:t>Related-party transactions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05000"/>
            <a:ext cx="8458200" cy="4572000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GB" dirty="0" smtClean="0"/>
              <a:t>Conflicts of interest:</a:t>
            </a:r>
          </a:p>
          <a:p>
            <a:pPr lvl="1">
              <a:spcBef>
                <a:spcPts val="100"/>
              </a:spcBef>
              <a:buNone/>
              <a:defRPr/>
            </a:pPr>
            <a:r>
              <a:rPr lang="en-GB" sz="2400" dirty="0" smtClean="0"/>
              <a:t>	</a:t>
            </a:r>
            <a:r>
              <a:rPr lang="en-GB" sz="2000" dirty="0" smtClean="0"/>
              <a:t>“A situation in which the interest/concerns/benefits of two parties are incompatible”</a:t>
            </a:r>
          </a:p>
          <a:p>
            <a:pPr lvl="1">
              <a:spcBef>
                <a:spcPts val="300"/>
              </a:spcBef>
              <a:buNone/>
              <a:defRPr/>
            </a:pPr>
            <a:r>
              <a:rPr lang="en-GB" sz="2400" dirty="0" smtClean="0"/>
              <a:t>	</a:t>
            </a:r>
            <a:r>
              <a:rPr lang="en-GB" sz="1200" dirty="0" smtClean="0"/>
              <a:t>(typically because one party is able to derive unfair benefit at expense of other)</a:t>
            </a:r>
          </a:p>
          <a:p>
            <a:pPr>
              <a:spcBef>
                <a:spcPts val="1200"/>
              </a:spcBef>
              <a:defRPr/>
            </a:pPr>
            <a:r>
              <a:rPr lang="en-GB" dirty="0" smtClean="0"/>
              <a:t>Conflict of duty:	</a:t>
            </a:r>
          </a:p>
          <a:p>
            <a:pPr lvl="1">
              <a:spcBef>
                <a:spcPts val="100"/>
              </a:spcBef>
              <a:buNone/>
              <a:defRPr/>
            </a:pPr>
            <a:r>
              <a:rPr lang="en-GB" sz="2400" dirty="0" smtClean="0"/>
              <a:t>	</a:t>
            </a:r>
            <a:r>
              <a:rPr lang="en-GB" sz="2000" dirty="0" smtClean="0"/>
              <a:t>“…. where a party represents the interests of two (or more) separate principals, such that its roles may clash with each other”</a:t>
            </a:r>
          </a:p>
          <a:p>
            <a:pPr>
              <a:spcBef>
                <a:spcPts val="1200"/>
              </a:spcBef>
              <a:defRPr/>
            </a:pPr>
            <a:r>
              <a:rPr lang="en-GB" dirty="0" smtClean="0"/>
              <a:t>Related parties transaction:	</a:t>
            </a:r>
          </a:p>
          <a:p>
            <a:pPr lvl="1">
              <a:spcBef>
                <a:spcPts val="100"/>
              </a:spcBef>
              <a:buNone/>
              <a:defRPr/>
            </a:pPr>
            <a:r>
              <a:rPr lang="en-GB" sz="2400" dirty="0" smtClean="0"/>
              <a:t>	</a:t>
            </a:r>
            <a:r>
              <a:rPr lang="en-GB" sz="2000" dirty="0" smtClean="0"/>
              <a:t>“Transaction b/w parties having a prior business relationship” (RPs)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US" sz="2400" dirty="0" smtClean="0"/>
              <a:t>	</a:t>
            </a:r>
            <a:r>
              <a:rPr lang="en-US" sz="2000" dirty="0" smtClean="0"/>
              <a:t>“Transfer of resources/services/obligations b/w RPs </a:t>
            </a:r>
            <a:r>
              <a:rPr lang="en-US" sz="1000" dirty="0" smtClean="0"/>
              <a:t>($ or $X)</a:t>
            </a:r>
            <a:r>
              <a:rPr lang="en-US" sz="2000" dirty="0" smtClean="0"/>
              <a:t>” (RPTs) </a:t>
            </a:r>
            <a:r>
              <a:rPr lang="en-US" sz="1200" dirty="0" smtClean="0"/>
              <a:t>(IAS 24)</a:t>
            </a:r>
            <a:endParaRPr lang="en-GB" sz="2400" dirty="0" smtClean="0"/>
          </a:p>
          <a:p>
            <a:pPr lvl="1">
              <a:spcBef>
                <a:spcPts val="300"/>
              </a:spcBef>
              <a:buFont typeface="Arial" charset="0"/>
              <a:buChar char="•"/>
              <a:defRPr/>
            </a:pPr>
            <a:endParaRPr lang="en-GB" sz="2000" dirty="0" smtClean="0"/>
          </a:p>
          <a:p>
            <a:pPr lvl="1">
              <a:spcBef>
                <a:spcPts val="1200"/>
              </a:spcBef>
              <a:buFont typeface="Arial" charset="0"/>
              <a:buChar char="•"/>
              <a:defRPr/>
            </a:pPr>
            <a:endParaRPr lang="en-GB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Principal-Agent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2057400"/>
            <a:ext cx="8610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Role of SPV:</a:t>
            </a:r>
          </a:p>
          <a:p>
            <a:pPr>
              <a:defRPr/>
            </a:pPr>
            <a:r>
              <a:rPr lang="en-GB" sz="2800" dirty="0" smtClean="0"/>
              <a:t>Ownership</a:t>
            </a:r>
            <a:r>
              <a:rPr lang="en-GB" dirty="0" smtClean="0"/>
              <a:t>:</a:t>
            </a:r>
          </a:p>
          <a:p>
            <a:pPr lvl="1">
              <a:defRPr/>
            </a:pPr>
            <a:r>
              <a:rPr lang="en-GB" sz="2400" dirty="0" smtClean="0"/>
              <a:t>Should be independent agent </a:t>
            </a:r>
            <a:r>
              <a:rPr lang="en-GB" sz="1200" dirty="0" smtClean="0"/>
              <a:t>(but is it?)</a:t>
            </a:r>
          </a:p>
          <a:p>
            <a:pPr lvl="1">
              <a:defRPr/>
            </a:pPr>
            <a:r>
              <a:rPr lang="en-GB" sz="2400" dirty="0" smtClean="0"/>
              <a:t>Obligor subsidiary</a:t>
            </a:r>
          </a:p>
          <a:p>
            <a:pPr lvl="1">
              <a:defRPr/>
            </a:pPr>
            <a:r>
              <a:rPr lang="en-GB" sz="2400" dirty="0" smtClean="0"/>
              <a:t>True orphan?</a:t>
            </a:r>
          </a:p>
          <a:p>
            <a:pPr lvl="1">
              <a:defRPr/>
            </a:pPr>
            <a:r>
              <a:rPr lang="en-GB" sz="2400" dirty="0" smtClean="0"/>
              <a:t>Transfer of ownership? </a:t>
            </a:r>
          </a:p>
          <a:p>
            <a:pPr lvl="2">
              <a:defRPr/>
            </a:pPr>
            <a:r>
              <a:rPr lang="en-GB" dirty="0" err="1" smtClean="0"/>
              <a:t>Saad</a:t>
            </a:r>
            <a:r>
              <a:rPr lang="en-GB" dirty="0" smtClean="0"/>
              <a:t> Group</a:t>
            </a:r>
          </a:p>
          <a:p>
            <a:pPr lvl="2">
              <a:defRPr/>
            </a:pPr>
            <a:r>
              <a:rPr lang="en-GB" dirty="0" smtClean="0"/>
              <a:t>Investment Dar</a:t>
            </a:r>
          </a:p>
          <a:p>
            <a:pPr lvl="2">
              <a:defRPr/>
            </a:pPr>
            <a:r>
              <a:rPr lang="en-GB" dirty="0" err="1" smtClean="0"/>
              <a:t>Nakheel</a:t>
            </a:r>
            <a:endParaRPr lang="en-GB" dirty="0" smtClean="0"/>
          </a:p>
        </p:txBody>
      </p:sp>
      <p:sp>
        <p:nvSpPr>
          <p:cNvPr id="4" name="Right Bracket 3"/>
          <p:cNvSpPr/>
          <p:nvPr/>
        </p:nvSpPr>
        <p:spPr>
          <a:xfrm>
            <a:off x="3352800" y="5029200"/>
            <a:ext cx="152400" cy="1219200"/>
          </a:xfrm>
          <a:prstGeom prst="rightBracket">
            <a:avLst/>
          </a:prstGeom>
          <a:ln w="28575">
            <a:solidFill>
              <a:srgbClr val="0F07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24200" y="5486400"/>
            <a:ext cx="144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discuss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Principal-Agent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981200"/>
            <a:ext cx="48768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MLA/</a:t>
            </a:r>
            <a:r>
              <a:rPr lang="en-GB" sz="2800" dirty="0" err="1" smtClean="0"/>
              <a:t>Sukukholders</a:t>
            </a:r>
            <a:r>
              <a:rPr lang="en-GB" sz="2800" dirty="0" smtClean="0"/>
              <a:t>’ Agent:</a:t>
            </a:r>
          </a:p>
          <a:p>
            <a:pPr lvl="1">
              <a:defRPr/>
            </a:pPr>
            <a:r>
              <a:rPr lang="en-GB" sz="2400" dirty="0" smtClean="0"/>
              <a:t>MLA &gt;&gt;&gt; Agent  </a:t>
            </a:r>
            <a:r>
              <a:rPr lang="en-GB" sz="1200" dirty="0" smtClean="0"/>
              <a:t>($)</a:t>
            </a:r>
          </a:p>
          <a:p>
            <a:pPr lvl="1">
              <a:defRPr/>
            </a:pPr>
            <a:r>
              <a:rPr lang="en-GB" sz="2400" dirty="0" smtClean="0"/>
              <a:t>Hence, often “bundled” service</a:t>
            </a:r>
          </a:p>
          <a:p>
            <a:pPr lvl="1">
              <a:defRPr/>
            </a:pPr>
            <a:r>
              <a:rPr lang="en-GB" sz="2400" dirty="0" smtClean="0"/>
              <a:t>Conflict?</a:t>
            </a:r>
          </a:p>
          <a:p>
            <a:pPr lvl="2">
              <a:defRPr/>
            </a:pPr>
            <a:r>
              <a:rPr lang="en-GB" sz="2000" dirty="0" smtClean="0"/>
              <a:t>Strong incentive $</a:t>
            </a:r>
          </a:p>
          <a:p>
            <a:pPr lvl="2">
              <a:defRPr/>
            </a:pPr>
            <a:r>
              <a:rPr lang="en-GB" sz="2000" dirty="0" err="1" smtClean="0"/>
              <a:t>Potentail</a:t>
            </a:r>
            <a:r>
              <a:rPr lang="en-GB" sz="2000" dirty="0" smtClean="0"/>
              <a:t> to u/p deal-stopper risks</a:t>
            </a:r>
          </a:p>
          <a:p>
            <a:pPr>
              <a:spcBef>
                <a:spcPts val="1200"/>
              </a:spcBef>
              <a:defRPr/>
            </a:pPr>
            <a:r>
              <a:rPr lang="en-GB" sz="2800" dirty="0" smtClean="0"/>
              <a:t>MLA-Obligor </a:t>
            </a:r>
            <a:r>
              <a:rPr lang="en-GB" sz="2800" dirty="0" smtClean="0">
                <a:sym typeface="Wingdings" pitchFamily="2" charset="2"/>
              </a:rPr>
              <a:t></a:t>
            </a:r>
            <a:r>
              <a:rPr lang="en-GB" sz="2800" dirty="0" smtClean="0"/>
              <a:t>:</a:t>
            </a:r>
          </a:p>
          <a:p>
            <a:pPr lvl="1">
              <a:defRPr/>
            </a:pPr>
            <a:r>
              <a:rPr lang="en-GB" sz="2400" dirty="0" smtClean="0"/>
              <a:t>Typically long-standing</a:t>
            </a:r>
          </a:p>
          <a:p>
            <a:pPr lvl="1">
              <a:defRPr/>
            </a:pPr>
            <a:r>
              <a:rPr lang="en-GB" sz="2400" dirty="0" smtClean="0"/>
              <a:t>Not deal-specific </a:t>
            </a:r>
            <a:r>
              <a:rPr lang="en-GB" sz="1200" dirty="0" smtClean="0"/>
              <a:t>(potential bias 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257800" y="19812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internal controls: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000" dirty="0" smtClean="0">
                <a:latin typeface="+mn-lt"/>
                <a:cs typeface="+mn-cs"/>
              </a:rPr>
              <a:t>E.g. obligor subsidiary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000" dirty="0" smtClean="0">
                <a:latin typeface="+mn-lt"/>
                <a:cs typeface="+mn-cs"/>
              </a:rPr>
              <a:t>‘internal Chinese walls’ </a:t>
            </a:r>
            <a:r>
              <a:rPr lang="en-GB" sz="1200" dirty="0" smtClean="0">
                <a:latin typeface="+mn-lt"/>
                <a:cs typeface="+mn-cs"/>
              </a:rPr>
              <a:t>(N.B.: not always there)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Corporate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Trust departments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000" baseline="0" dirty="0" smtClean="0">
                <a:latin typeface="+mn-lt"/>
                <a:cs typeface="+mn-cs"/>
              </a:rPr>
              <a:t>‘captive’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‘dependence’ for revenue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Principal-Agent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2133600"/>
            <a:ext cx="8610600" cy="41910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Sharia control function:</a:t>
            </a:r>
          </a:p>
          <a:p>
            <a:pPr>
              <a:defRPr/>
            </a:pPr>
            <a:r>
              <a:rPr lang="en-GB" sz="2800" dirty="0" smtClean="0"/>
              <a:t>Sharia Supervisory Board:</a:t>
            </a:r>
          </a:p>
          <a:p>
            <a:pPr lvl="1">
              <a:defRPr/>
            </a:pPr>
            <a:r>
              <a:rPr lang="en-GB" sz="2400" dirty="0" smtClean="0"/>
              <a:t>Appointed by shareholders of bank</a:t>
            </a:r>
          </a:p>
          <a:p>
            <a:pPr lvl="1">
              <a:defRPr/>
            </a:pPr>
            <a:r>
              <a:rPr lang="en-GB" sz="2400" dirty="0" smtClean="0"/>
              <a:t>Financial compensation/bonuses decided by management, approved by board</a:t>
            </a:r>
          </a:p>
          <a:p>
            <a:pPr lvl="1">
              <a:defRPr/>
            </a:pPr>
            <a:r>
              <a:rPr lang="en-GB" sz="2400" dirty="0" smtClean="0"/>
              <a:t>Potential COI</a:t>
            </a:r>
          </a:p>
          <a:p>
            <a:pPr lvl="2">
              <a:defRPr/>
            </a:pPr>
            <a:r>
              <a:rPr lang="en-GB" sz="2000" dirty="0" smtClean="0"/>
              <a:t>Approval of transactions </a:t>
            </a:r>
            <a:r>
              <a:rPr lang="en-GB" sz="2000" dirty="0" smtClean="0">
                <a:sym typeface="Wingdings" pitchFamily="2" charset="2"/>
              </a:rPr>
              <a:t> $</a:t>
            </a:r>
            <a:endParaRPr lang="en-GB" sz="2000" dirty="0" smtClean="0"/>
          </a:p>
          <a:p>
            <a:pPr lvl="2">
              <a:defRPr/>
            </a:pPr>
            <a:r>
              <a:rPr lang="en-GB" sz="2000" dirty="0" smtClean="0">
                <a:sym typeface="Wingdings" pitchFamily="2" charset="2"/>
              </a:rPr>
              <a:t>  management</a:t>
            </a:r>
          </a:p>
          <a:p>
            <a:pPr lvl="2">
              <a:defRPr/>
            </a:pPr>
            <a:r>
              <a:rPr lang="en-GB" sz="2000" dirty="0" smtClean="0">
                <a:sym typeface="Wingdings" pitchFamily="2" charset="2"/>
              </a:rPr>
              <a:t>Direct/indirect opportunity to profit must be excluded</a:t>
            </a:r>
          </a:p>
          <a:p>
            <a:pPr lvl="2">
              <a:defRPr/>
            </a:pPr>
            <a:r>
              <a:rPr lang="en-GB" sz="2000" dirty="0" smtClean="0">
                <a:sym typeface="Wingdings" pitchFamily="2" charset="2"/>
              </a:rPr>
              <a:t>Independence paramount</a:t>
            </a:r>
            <a:endParaRPr lang="en-GB" sz="2000" dirty="0" smtClean="0"/>
          </a:p>
          <a:p>
            <a:pPr lvl="1">
              <a:buNone/>
              <a:defRPr/>
            </a:pPr>
            <a:endParaRPr lang="en-GB" sz="2400" dirty="0" smtClean="0"/>
          </a:p>
          <a:p>
            <a:pPr lvl="1">
              <a:defRPr/>
            </a:pPr>
            <a:endParaRPr lang="en-GB" sz="24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Principal-Agent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Governance and Risk Management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Governance</a:t>
            </a:r>
          </a:p>
          <a:p>
            <a:pPr>
              <a:defRPr/>
            </a:pPr>
            <a:r>
              <a:rPr lang="en-GB" sz="2800" dirty="0" smtClean="0"/>
              <a:t>Risk management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  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Definitions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Relevance with Sukuk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Overlap/connection</a:t>
            </a:r>
          </a:p>
          <a:p>
            <a:pPr lvl="1">
              <a:defRPr/>
            </a:pPr>
            <a:r>
              <a:rPr lang="en-GB" sz="2400" dirty="0" smtClean="0">
                <a:sym typeface="Wingdings" pitchFamily="2" charset="2"/>
              </a:rPr>
              <a:t>Emerge in discussion</a:t>
            </a:r>
            <a:endParaRPr lang="en-GB" sz="2400" dirty="0" smtClean="0"/>
          </a:p>
          <a:p>
            <a:pPr>
              <a:defRPr/>
            </a:pPr>
            <a:endParaRPr lang="en-GB" sz="2800" dirty="0" smtClean="0"/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Sukuk</a:t>
            </a:r>
            <a:br>
              <a:rPr lang="en-US" sz="4000" dirty="0" smtClean="0"/>
            </a:br>
            <a:r>
              <a:rPr lang="en-US" sz="3200" dirty="0" smtClean="0"/>
              <a:t>Principal-Agent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2057400"/>
            <a:ext cx="7848600" cy="44196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Key step forward:</a:t>
            </a:r>
          </a:p>
          <a:p>
            <a:pPr>
              <a:buNone/>
              <a:defRPr/>
            </a:pPr>
            <a:r>
              <a:rPr lang="en-GB" sz="2800" dirty="0" smtClean="0"/>
              <a:t>=&gt; Functions performed by independent agents</a:t>
            </a:r>
          </a:p>
          <a:p>
            <a:pPr lvl="1">
              <a:defRPr/>
            </a:pPr>
            <a:r>
              <a:rPr lang="en-GB" sz="2400" dirty="0" smtClean="0"/>
              <a:t>Managing assets/cash</a:t>
            </a:r>
          </a:p>
          <a:p>
            <a:pPr lvl="1">
              <a:defRPr/>
            </a:pPr>
            <a:r>
              <a:rPr lang="en-GB" sz="2400" dirty="0" smtClean="0"/>
              <a:t>Making payments</a:t>
            </a:r>
          </a:p>
          <a:p>
            <a:pPr lvl="1">
              <a:defRPr/>
            </a:pPr>
            <a:r>
              <a:rPr lang="en-GB" sz="2400" dirty="0" smtClean="0"/>
              <a:t>Control/report breaches</a:t>
            </a:r>
          </a:p>
          <a:p>
            <a:pPr lvl="1">
              <a:defRPr/>
            </a:pPr>
            <a:r>
              <a:rPr lang="en-GB" sz="2400" dirty="0" smtClean="0"/>
              <a:t>Compliance/audit</a:t>
            </a:r>
          </a:p>
          <a:p>
            <a:pPr>
              <a:defRPr/>
            </a:pPr>
            <a:r>
              <a:rPr lang="en-GB" sz="2800" dirty="0" err="1" smtClean="0"/>
              <a:t>Indp</a:t>
            </a:r>
            <a:r>
              <a:rPr lang="en-GB" sz="2800" dirty="0" smtClean="0"/>
              <a:t> trustee/custodian/designated </a:t>
            </a:r>
            <a:r>
              <a:rPr lang="en-GB" sz="2800" dirty="0" err="1" smtClean="0"/>
              <a:t>Sukukholder</a:t>
            </a:r>
            <a:endParaRPr lang="en-GB" sz="2800" dirty="0" smtClean="0"/>
          </a:p>
          <a:p>
            <a:pPr lvl="0">
              <a:defRPr/>
            </a:pPr>
            <a:r>
              <a:rPr lang="en-GB" sz="2800" dirty="0" smtClean="0"/>
              <a:t>Investor rights protection</a:t>
            </a:r>
          </a:p>
          <a:p>
            <a:pPr lvl="0">
              <a:defRPr/>
            </a:pPr>
            <a:r>
              <a:rPr lang="en-GB" sz="2800" dirty="0" smtClean="0"/>
              <a:t>Incentives</a:t>
            </a:r>
          </a:p>
          <a:p>
            <a:pPr>
              <a:defRPr/>
            </a:pPr>
            <a:endParaRPr lang="en-GB" sz="28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133600" y="5791200"/>
            <a:ext cx="83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Sukuk</a:t>
            </a:r>
            <a:br>
              <a:rPr lang="en-US" sz="4000" dirty="0" smtClean="0"/>
            </a:br>
            <a:r>
              <a:rPr lang="en-US" sz="3200" dirty="0" smtClean="0"/>
              <a:t>Principal-Agent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9600" y="2209800"/>
            <a:ext cx="7848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Impact?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800" dirty="0" smtClean="0">
                <a:latin typeface="+mn-lt"/>
                <a:cs typeface="+mn-cs"/>
              </a:rPr>
              <a:t>Market stability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Sharia credentials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800" dirty="0" smtClean="0">
                <a:latin typeface="+mn-lt"/>
                <a:cs typeface="+mn-cs"/>
              </a:rPr>
              <a:t>Overall ethics, CG, &amp; SG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800" dirty="0" smtClean="0">
                <a:latin typeface="+mn-lt"/>
                <a:cs typeface="+mn-cs"/>
              </a:rPr>
              <a:t>Good ratings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en-GB" sz="2800" dirty="0" smtClean="0">
                <a:latin typeface="+mn-lt"/>
                <a:cs typeface="+mn-cs"/>
              </a:rPr>
              <a:t>Overall performance</a:t>
            </a:r>
          </a:p>
          <a:p>
            <a:pPr marL="800100" lvl="1" indent="-342900" algn="l" rtl="0" eaLnBrk="0" hangingPunct="0">
              <a:spcBef>
                <a:spcPct val="20000"/>
              </a:spcBef>
              <a:buFontTx/>
              <a:buChar char="-"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Islamic Finance market: fast growth </a:t>
            </a:r>
          </a:p>
          <a:p>
            <a:pPr>
              <a:defRPr/>
            </a:pPr>
            <a:r>
              <a:rPr lang="en-GB" sz="2800" dirty="0" smtClean="0"/>
              <a:t>Sukuk: huge increase</a:t>
            </a:r>
          </a:p>
          <a:p>
            <a:pPr lvl="1">
              <a:defRPr/>
            </a:pPr>
            <a:r>
              <a:rPr lang="en-GB" sz="2400" dirty="0" smtClean="0"/>
              <a:t>110, 125*, 250* (USD </a:t>
            </a:r>
            <a:r>
              <a:rPr lang="en-GB" sz="2400" dirty="0" err="1" smtClean="0"/>
              <a:t>bns</a:t>
            </a:r>
            <a:r>
              <a:rPr lang="en-GB" sz="2400" dirty="0" smtClean="0"/>
              <a:t>)</a:t>
            </a:r>
          </a:p>
          <a:p>
            <a:pPr>
              <a:defRPr/>
            </a:pPr>
            <a:r>
              <a:rPr lang="en-GB" sz="2800" dirty="0" smtClean="0"/>
              <a:t>Coming years:</a:t>
            </a:r>
          </a:p>
          <a:p>
            <a:pPr lvl="1">
              <a:defRPr/>
            </a:pPr>
            <a:r>
              <a:rPr lang="en-GB" sz="2400" dirty="0" smtClean="0"/>
              <a:t>Infrastructure</a:t>
            </a:r>
          </a:p>
          <a:p>
            <a:pPr lvl="1">
              <a:defRPr/>
            </a:pPr>
            <a:r>
              <a:rPr lang="en-GB" sz="2400" dirty="0" smtClean="0"/>
              <a:t>Sovereign</a:t>
            </a:r>
          </a:p>
          <a:p>
            <a:pPr lvl="1">
              <a:defRPr/>
            </a:pPr>
            <a:r>
              <a:rPr lang="en-GB" sz="2400" dirty="0" smtClean="0"/>
              <a:t>Corporate</a:t>
            </a:r>
          </a:p>
          <a:p>
            <a:pPr>
              <a:defRPr/>
            </a:pPr>
            <a:r>
              <a:rPr lang="en-GB" sz="2800" dirty="0" smtClean="0"/>
              <a:t>Fast expanding market </a:t>
            </a:r>
            <a:r>
              <a:rPr lang="en-GB" sz="2800" dirty="0" smtClean="0">
                <a:sym typeface="Wingdings" pitchFamily="2" charset="2"/>
              </a:rPr>
              <a:t> matching regulation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Sukuk regulation?</a:t>
            </a:r>
            <a:endParaRPr lang="en-GB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Two aspects of regulation:</a:t>
            </a:r>
          </a:p>
          <a:p>
            <a:pPr lvl="1">
              <a:defRPr/>
            </a:pPr>
            <a:r>
              <a:rPr lang="en-GB" sz="2400" dirty="0" smtClean="0"/>
              <a:t>Effective </a:t>
            </a:r>
            <a:r>
              <a:rPr lang="en-GB" sz="2400" dirty="0" err="1" smtClean="0"/>
              <a:t>vs</a:t>
            </a:r>
            <a:r>
              <a:rPr lang="en-GB" sz="2400" dirty="0" smtClean="0"/>
              <a:t> ‘Guide’</a:t>
            </a:r>
          </a:p>
          <a:p>
            <a:pPr>
              <a:defRPr/>
            </a:pPr>
            <a:r>
              <a:rPr lang="en-GB" sz="2800" dirty="0" smtClean="0"/>
              <a:t>Effective regulation:</a:t>
            </a:r>
          </a:p>
          <a:p>
            <a:pPr lvl="1">
              <a:defRPr/>
            </a:pPr>
            <a:r>
              <a:rPr lang="en-GB" sz="2400" dirty="0" smtClean="0"/>
              <a:t>Bespoke X (Sharia-ethical </a:t>
            </a:r>
            <a:r>
              <a:rPr lang="en-GB" sz="2400" dirty="0" err="1" smtClean="0"/>
              <a:t>reqts</a:t>
            </a:r>
            <a:r>
              <a:rPr lang="en-GB" sz="2400" dirty="0" smtClean="0"/>
              <a:t>)</a:t>
            </a:r>
          </a:p>
          <a:p>
            <a:pPr lvl="1">
              <a:defRPr/>
            </a:pPr>
            <a:r>
              <a:rPr lang="en-GB" sz="2400" dirty="0" smtClean="0"/>
              <a:t>BASEL, central banks (</a:t>
            </a:r>
            <a:r>
              <a:rPr lang="en-GB" sz="2400" dirty="0" err="1" smtClean="0"/>
              <a:t>conv</a:t>
            </a:r>
            <a:r>
              <a:rPr lang="en-GB" sz="2400" dirty="0" smtClean="0"/>
              <a:t>)</a:t>
            </a:r>
          </a:p>
          <a:p>
            <a:pPr lvl="1">
              <a:defRPr/>
            </a:pPr>
            <a:r>
              <a:rPr lang="en-GB" sz="2400" dirty="0" smtClean="0"/>
              <a:t>Dependence on </a:t>
            </a:r>
            <a:r>
              <a:rPr lang="en-GB" sz="2400" dirty="0" err="1" smtClean="0"/>
              <a:t>conv</a:t>
            </a:r>
            <a:endParaRPr lang="en-GB" sz="2400" dirty="0" smtClean="0"/>
          </a:p>
          <a:p>
            <a:pPr lvl="1">
              <a:defRPr/>
            </a:pPr>
            <a:r>
              <a:rPr lang="en-GB" sz="2400" dirty="0" smtClean="0"/>
              <a:t>Shapes within </a:t>
            </a:r>
            <a:r>
              <a:rPr lang="en-GB" sz="2400" dirty="0" err="1" smtClean="0"/>
              <a:t>conv</a:t>
            </a:r>
            <a:r>
              <a:rPr lang="en-GB" sz="2400" dirty="0" smtClean="0"/>
              <a:t> model</a:t>
            </a:r>
          </a:p>
          <a:p>
            <a:pPr>
              <a:defRPr/>
            </a:pPr>
            <a:r>
              <a:rPr lang="en-GB" sz="2800" dirty="0" smtClean="0"/>
              <a:t>Sharia-related (“Guide”):</a:t>
            </a:r>
          </a:p>
          <a:p>
            <a:pPr lvl="1">
              <a:defRPr/>
            </a:pPr>
            <a:r>
              <a:rPr lang="en-GB" sz="2400" dirty="0" smtClean="0"/>
              <a:t>Some work (IFSB)</a:t>
            </a:r>
          </a:p>
          <a:p>
            <a:pPr lvl="1">
              <a:defRPr/>
            </a:pPr>
            <a:r>
              <a:rPr lang="en-GB" sz="2400" dirty="0" smtClean="0"/>
              <a:t>Enforced X</a:t>
            </a:r>
            <a:endParaRPr lang="en-GB" sz="2800" dirty="0" smtClean="0"/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Effective regulatory development:</a:t>
            </a:r>
          </a:p>
          <a:p>
            <a:pPr lvl="1">
              <a:defRPr/>
            </a:pPr>
            <a:r>
              <a:rPr lang="en-GB" sz="2400" dirty="0" smtClean="0"/>
              <a:t>Crucial link to Asset-Based Sukuk (ABS) versus Asset-Backed Sukuk (ABK)</a:t>
            </a:r>
          </a:p>
          <a:p>
            <a:pPr lvl="1">
              <a:defRPr/>
            </a:pPr>
            <a:r>
              <a:rPr lang="en-GB" sz="2400" dirty="0" smtClean="0"/>
              <a:t>Widely known: ABK</a:t>
            </a:r>
          </a:p>
          <a:p>
            <a:pPr lvl="1">
              <a:defRPr/>
            </a:pPr>
            <a:r>
              <a:rPr lang="en-GB" sz="2400" dirty="0" smtClean="0"/>
              <a:t>Used: ABS </a:t>
            </a:r>
            <a:r>
              <a:rPr lang="en-GB" sz="1200" dirty="0" smtClean="0"/>
              <a:t>(almost x)</a:t>
            </a:r>
          </a:p>
          <a:p>
            <a:pPr>
              <a:defRPr/>
            </a:pPr>
            <a:r>
              <a:rPr lang="en-GB" sz="2800" dirty="0" smtClean="0"/>
              <a:t>Crucial link: </a:t>
            </a:r>
            <a:r>
              <a:rPr lang="en-GB" sz="2800" dirty="0" smtClean="0">
                <a:sym typeface="Wingdings" pitchFamily="2" charset="2"/>
              </a:rPr>
              <a:t> “Credit Risk”</a:t>
            </a:r>
          </a:p>
          <a:p>
            <a:pPr>
              <a:defRPr/>
            </a:pPr>
            <a:r>
              <a:rPr lang="en-GB" sz="2800" dirty="0" smtClean="0"/>
              <a:t>Move on to “Risks”</a:t>
            </a:r>
          </a:p>
          <a:p>
            <a:pPr lvl="1">
              <a:defRPr/>
            </a:pPr>
            <a:r>
              <a:rPr lang="en-GB" sz="2400" dirty="0" smtClean="0"/>
              <a:t>Systematic </a:t>
            </a:r>
            <a:r>
              <a:rPr lang="en-GB" sz="1200" dirty="0" smtClean="0"/>
              <a:t>(market)</a:t>
            </a:r>
          </a:p>
          <a:p>
            <a:pPr lvl="1">
              <a:defRPr/>
            </a:pPr>
            <a:r>
              <a:rPr lang="en-GB" sz="2400" dirty="0" smtClean="0"/>
              <a:t>Idiosyncratic  </a:t>
            </a:r>
            <a:r>
              <a:rPr lang="en-GB" sz="1200" dirty="0" smtClean="0"/>
              <a:t>(asset-specific)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Sukuk</a:t>
            </a:r>
            <a:br>
              <a:rPr lang="en-US" sz="4000" dirty="0" smtClean="0"/>
            </a:br>
            <a:r>
              <a:rPr lang="en-US" sz="2800" dirty="0" smtClean="0"/>
              <a:t>Risk management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828800"/>
            <a:ext cx="7467600" cy="44958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Equity/asset/commodity price risk:</a:t>
            </a:r>
          </a:p>
          <a:p>
            <a:pPr lvl="1">
              <a:defRPr/>
            </a:pPr>
            <a:r>
              <a:rPr lang="en-GB" sz="2400" dirty="0" smtClean="0"/>
              <a:t>“P</a:t>
            </a:r>
            <a:r>
              <a:rPr lang="en-GB" sz="800" dirty="0" smtClean="0"/>
              <a:t> </a:t>
            </a:r>
            <a:r>
              <a:rPr lang="en-GB" sz="2400" baseline="30000" dirty="0" smtClean="0"/>
              <a:t>asset</a:t>
            </a:r>
            <a:r>
              <a:rPr lang="en-GB" sz="2400" dirty="0" smtClean="0"/>
              <a:t>”</a:t>
            </a:r>
          </a:p>
          <a:p>
            <a:pPr lvl="1">
              <a:defRPr/>
            </a:pPr>
            <a:r>
              <a:rPr lang="en-GB" sz="2400" dirty="0" smtClean="0"/>
              <a:t>Reality? (</a:t>
            </a:r>
            <a:r>
              <a:rPr lang="en-GB" sz="2400" dirty="0" smtClean="0">
                <a:sym typeface="Wingdings" pitchFamily="2" charset="2"/>
              </a:rPr>
              <a:t> Credit)</a:t>
            </a:r>
            <a:endParaRPr lang="en-GB" sz="2400" dirty="0" smtClean="0"/>
          </a:p>
          <a:p>
            <a:pPr lvl="1">
              <a:defRPr/>
            </a:pPr>
            <a:r>
              <a:rPr lang="en-GB" sz="2400" dirty="0" smtClean="0"/>
              <a:t>PU / X </a:t>
            </a:r>
            <a:r>
              <a:rPr lang="en-GB" sz="2400" dirty="0" err="1" smtClean="0"/>
              <a:t>tr</a:t>
            </a:r>
            <a:r>
              <a:rPr lang="en-GB" sz="2400" dirty="0" smtClean="0"/>
              <a:t>/f of assets</a:t>
            </a:r>
          </a:p>
          <a:p>
            <a:pPr lvl="1">
              <a:defRPr/>
            </a:pPr>
            <a:r>
              <a:rPr lang="en-GB" sz="2400" dirty="0" smtClean="0"/>
              <a:t>Obligor</a:t>
            </a:r>
          </a:p>
          <a:p>
            <a:pPr>
              <a:defRPr/>
            </a:pPr>
            <a:r>
              <a:rPr lang="en-GB" sz="2800" dirty="0" smtClean="0"/>
              <a:t>Uncertainty:</a:t>
            </a:r>
          </a:p>
          <a:p>
            <a:pPr lvl="1">
              <a:defRPr/>
            </a:pPr>
            <a:r>
              <a:rPr lang="en-GB" sz="2400" dirty="0" smtClean="0"/>
              <a:t>Ratings?</a:t>
            </a:r>
          </a:p>
          <a:p>
            <a:pPr lvl="1">
              <a:defRPr/>
            </a:pPr>
            <a:r>
              <a:rPr lang="en-GB" sz="2400" dirty="0" smtClean="0"/>
              <a:t>Misleading: </a:t>
            </a:r>
            <a:r>
              <a:rPr lang="en-GB" sz="2400" dirty="0" err="1" smtClean="0"/>
              <a:t>sukukholders</a:t>
            </a:r>
            <a:r>
              <a:rPr lang="en-GB" sz="2400" dirty="0" smtClean="0"/>
              <a:t>?</a:t>
            </a:r>
          </a:p>
          <a:p>
            <a:pPr lvl="1">
              <a:defRPr/>
            </a:pPr>
            <a:r>
              <a:rPr lang="en-GB" sz="2400" dirty="0" smtClean="0"/>
              <a:t>Bankruptcy scenario &amp; underdeveloped legal </a:t>
            </a:r>
            <a:r>
              <a:rPr lang="en-GB" sz="2400" dirty="0" err="1" smtClean="0"/>
              <a:t>fr</a:t>
            </a:r>
            <a:r>
              <a:rPr lang="en-GB" sz="2400" dirty="0" smtClean="0"/>
              <a:t>/</a:t>
            </a:r>
            <a:r>
              <a:rPr lang="en-GB" sz="2400" dirty="0" err="1" smtClean="0"/>
              <a:t>ws</a:t>
            </a:r>
            <a:r>
              <a:rPr lang="en-GB" sz="2400" dirty="0" smtClean="0"/>
              <a:t> – uncertain outcomes </a:t>
            </a:r>
            <a:r>
              <a:rPr lang="en-GB" sz="1200" dirty="0" smtClean="0"/>
              <a:t>(affects market stability and durability)</a:t>
            </a:r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2209800"/>
            <a:ext cx="3962400" cy="41148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ROR risk:</a:t>
            </a:r>
          </a:p>
          <a:p>
            <a:pPr lvl="1">
              <a:defRPr/>
            </a:pPr>
            <a:r>
              <a:rPr lang="en-GB" sz="2400" dirty="0" smtClean="0"/>
              <a:t>Theory</a:t>
            </a:r>
          </a:p>
          <a:p>
            <a:pPr lvl="1">
              <a:defRPr/>
            </a:pPr>
            <a:r>
              <a:rPr lang="en-GB" sz="2400" dirty="0" smtClean="0"/>
              <a:t>Reality? LIBOR-link </a:t>
            </a:r>
            <a:r>
              <a:rPr lang="en-GB" sz="1200" dirty="0" smtClean="0"/>
              <a:t>(“50%”)</a:t>
            </a:r>
          </a:p>
          <a:p>
            <a:pPr lvl="1">
              <a:defRPr/>
            </a:pPr>
            <a:r>
              <a:rPr lang="en-GB" sz="2400" dirty="0" smtClean="0"/>
              <a:t>PUs</a:t>
            </a:r>
          </a:p>
          <a:p>
            <a:pPr lvl="1">
              <a:defRPr/>
            </a:pPr>
            <a:r>
              <a:rPr lang="en-GB" sz="2400" dirty="0" smtClean="0"/>
              <a:t>Liquidity facility</a:t>
            </a:r>
          </a:p>
          <a:p>
            <a:pPr lvl="1">
              <a:defRPr/>
            </a:pPr>
            <a:r>
              <a:rPr lang="en-GB" sz="2400" dirty="0" smtClean="0"/>
              <a:t>‘SC’ hedging</a:t>
            </a:r>
          </a:p>
          <a:p>
            <a:pPr lvl="1">
              <a:defRPr/>
            </a:pPr>
            <a:r>
              <a:rPr lang="en-GB" sz="2400" dirty="0" smtClean="0"/>
              <a:t>Sharia implication?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 management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0" y="2209800"/>
            <a:ext cx="396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Foreign exchange risk: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Theory: Sukuk asset pool currency different to income of assets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Guarantee (originator)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Lower risk for ST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sukuk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2057400"/>
            <a:ext cx="7467600" cy="4267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Credit/counterparty risk:</a:t>
            </a:r>
          </a:p>
          <a:p>
            <a:pPr lvl="1">
              <a:defRPr/>
            </a:pPr>
            <a:r>
              <a:rPr lang="en-GB" sz="2400" dirty="0" smtClean="0"/>
              <a:t>PU</a:t>
            </a:r>
          </a:p>
          <a:p>
            <a:pPr lvl="1">
              <a:defRPr/>
            </a:pPr>
            <a:r>
              <a:rPr lang="en-GB" sz="2400" dirty="0" smtClean="0"/>
              <a:t>3P </a:t>
            </a:r>
            <a:r>
              <a:rPr lang="en-GB" sz="2400" dirty="0" err="1" smtClean="0"/>
              <a:t>Gr</a:t>
            </a:r>
            <a:endParaRPr lang="en-GB" sz="2400" dirty="0" smtClean="0"/>
          </a:p>
          <a:p>
            <a:pPr lvl="1">
              <a:defRPr/>
            </a:pPr>
            <a:r>
              <a:rPr lang="en-GB" sz="2400" dirty="0" smtClean="0"/>
              <a:t>Good quality KYC</a:t>
            </a:r>
          </a:p>
          <a:p>
            <a:pPr lvl="1">
              <a:defRPr/>
            </a:pPr>
            <a:r>
              <a:rPr lang="en-GB" sz="2400" dirty="0" smtClean="0"/>
              <a:t>Important aspect: “real transfer”</a:t>
            </a:r>
          </a:p>
          <a:p>
            <a:pPr>
              <a:spcBef>
                <a:spcPts val="1200"/>
              </a:spcBef>
              <a:defRPr/>
            </a:pPr>
            <a:r>
              <a:rPr lang="en-GB" sz="2800" dirty="0" smtClean="0"/>
              <a:t>SC risk:</a:t>
            </a:r>
          </a:p>
          <a:p>
            <a:pPr lvl="1">
              <a:defRPr/>
            </a:pPr>
            <a:r>
              <a:rPr lang="en-GB" sz="2400" dirty="0" smtClean="0"/>
              <a:t>In reality?</a:t>
            </a:r>
          </a:p>
          <a:p>
            <a:pPr lvl="1">
              <a:defRPr/>
            </a:pPr>
            <a:r>
              <a:rPr lang="en-GB" sz="2400" dirty="0" smtClean="0"/>
              <a:t>Scope for variation/flexibility in rulings</a:t>
            </a:r>
          </a:p>
          <a:p>
            <a:pPr>
              <a:defRPr/>
            </a:pPr>
            <a:endParaRPr lang="en-GB" sz="2800" dirty="0" smtClean="0"/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 management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2057400"/>
            <a:ext cx="7467600" cy="4267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Operational risk:</a:t>
            </a:r>
            <a:endParaRPr lang="en-GB" sz="2400" dirty="0" smtClean="0"/>
          </a:p>
          <a:p>
            <a:pPr lvl="1">
              <a:defRPr/>
            </a:pPr>
            <a:r>
              <a:rPr lang="en-GB" sz="2400" dirty="0" smtClean="0"/>
              <a:t>SPV risks</a:t>
            </a:r>
          </a:p>
          <a:p>
            <a:pPr lvl="1">
              <a:defRPr/>
            </a:pPr>
            <a:r>
              <a:rPr lang="en-GB" sz="2400" dirty="0" smtClean="0"/>
              <a:t>Investment manager risk </a:t>
            </a:r>
            <a:r>
              <a:rPr lang="en-GB" sz="1200" dirty="0" smtClean="0"/>
              <a:t>(for mud/mush, in theory)</a:t>
            </a:r>
          </a:p>
          <a:p>
            <a:pPr lvl="1">
              <a:defRPr/>
            </a:pPr>
            <a:r>
              <a:rPr lang="en-GB" sz="2400" dirty="0" smtClean="0"/>
              <a:t>Institutional risk </a:t>
            </a:r>
            <a:r>
              <a:rPr lang="en-GB" sz="1200" dirty="0" smtClean="0"/>
              <a:t>(due to weak regulatory infrastructure/legal ‘grey’ areas)</a:t>
            </a:r>
            <a:endParaRPr lang="en-GB" sz="2400" dirty="0" smtClean="0"/>
          </a:p>
          <a:p>
            <a:pPr lvl="1">
              <a:defRPr/>
            </a:pPr>
            <a:endParaRPr lang="en-GB" sz="2400" dirty="0" smtClean="0"/>
          </a:p>
          <a:p>
            <a:pPr>
              <a:defRPr/>
            </a:pPr>
            <a:endParaRPr lang="en-GB" sz="2800" dirty="0" smtClean="0"/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Corporate Governance and Sukuk</a:t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 management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81000" y="1524000"/>
            <a:ext cx="8001000" cy="4267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err="1" smtClean="0"/>
              <a:t>Tradeability</a:t>
            </a:r>
            <a:r>
              <a:rPr lang="en-US" sz="2800" dirty="0" smtClean="0"/>
              <a:t> and PG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Investment </a:t>
            </a:r>
            <a:r>
              <a:rPr lang="en-US" sz="2800" dirty="0" err="1" smtClean="0"/>
              <a:t>sukuk</a:t>
            </a:r>
            <a:endParaRPr lang="en-US" sz="28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Mudaraba</a:t>
            </a:r>
            <a:r>
              <a:rPr lang="en-US" sz="2000" dirty="0" smtClean="0"/>
              <a:t>, </a:t>
            </a:r>
            <a:r>
              <a:rPr lang="en-US" sz="2000" dirty="0" err="1" smtClean="0"/>
              <a:t>musharaka</a:t>
            </a:r>
            <a:r>
              <a:rPr lang="en-US" sz="2000" dirty="0" smtClean="0"/>
              <a:t>, </a:t>
            </a:r>
            <a:r>
              <a:rPr lang="en-US" sz="2000" dirty="0" err="1" smtClean="0"/>
              <a:t>wakalatul</a:t>
            </a:r>
            <a:r>
              <a:rPr lang="en-US" sz="2000" dirty="0" smtClean="0"/>
              <a:t> </a:t>
            </a:r>
            <a:r>
              <a:rPr lang="en-US" sz="2000" dirty="0" err="1" smtClean="0"/>
              <a:t>istithmar</a:t>
            </a:r>
            <a:r>
              <a:rPr lang="en-US" sz="2000" dirty="0" smtClean="0"/>
              <a:t> </a:t>
            </a:r>
            <a:r>
              <a:rPr lang="en-US" sz="1200" dirty="0" smtClean="0"/>
              <a:t>     </a:t>
            </a:r>
            <a:endParaRPr lang="en-US" sz="1200" dirty="0" smtClean="0">
              <a:solidFill>
                <a:srgbClr val="C00000"/>
              </a:solidFill>
            </a:endParaRPr>
          </a:p>
          <a:p>
            <a:pPr lvl="1"/>
            <a:r>
              <a:rPr lang="en-US" sz="2000" dirty="0" smtClean="0"/>
              <a:t>Nominal (fv) X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Ijara</a:t>
            </a:r>
            <a:r>
              <a:rPr lang="en-US" sz="2800" dirty="0" smtClean="0"/>
              <a:t> </a:t>
            </a:r>
            <a:r>
              <a:rPr lang="en-US" sz="2800" dirty="0" err="1" smtClean="0"/>
              <a:t>sukuk</a:t>
            </a:r>
            <a:r>
              <a:rPr lang="en-US" sz="2800" dirty="0" smtClean="0"/>
              <a:t>:</a:t>
            </a:r>
          </a:p>
          <a:p>
            <a:pPr lvl="1"/>
            <a:r>
              <a:rPr lang="en-US" sz="2000" dirty="0" smtClean="0"/>
              <a:t>May redeem at market price “or at a rate agreed upon” </a:t>
            </a:r>
            <a:r>
              <a:rPr lang="en-US" sz="1200" dirty="0" smtClean="0">
                <a:solidFill>
                  <a:srgbClr val="C00000"/>
                </a:solidFill>
              </a:rPr>
              <a:t>(i.e. fv)</a:t>
            </a:r>
          </a:p>
          <a:p>
            <a:pPr lvl="1"/>
            <a:r>
              <a:rPr lang="en-US" sz="2000" dirty="0" smtClean="0"/>
              <a:t>Does not apply to partnership/agency</a:t>
            </a:r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592762" y="22860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57200" y="4648200"/>
            <a:ext cx="8077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Comment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(’08)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Big debate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Focus: partnership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sukuk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“85% non-SC”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28600" y="228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AAOIFI’s position on Sukuk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Governance and Risk Management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37338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Governance:</a:t>
            </a:r>
          </a:p>
          <a:p>
            <a:pPr lvl="1">
              <a:defRPr/>
            </a:pPr>
            <a:r>
              <a:rPr lang="en-GB" sz="2400" dirty="0" smtClean="0"/>
              <a:t>Types</a:t>
            </a:r>
          </a:p>
          <a:p>
            <a:pPr>
              <a:defRPr/>
            </a:pPr>
            <a:endParaRPr lang="en-GB" sz="1200" dirty="0" smtClean="0"/>
          </a:p>
          <a:p>
            <a:pPr>
              <a:defRPr/>
            </a:pPr>
            <a:r>
              <a:rPr lang="en-GB" sz="2800" dirty="0" smtClean="0"/>
              <a:t>Relevant:</a:t>
            </a:r>
          </a:p>
          <a:p>
            <a:pPr lvl="1">
              <a:defRPr/>
            </a:pPr>
            <a:r>
              <a:rPr lang="en-GB" dirty="0" smtClean="0"/>
              <a:t>Corporate</a:t>
            </a:r>
          </a:p>
          <a:p>
            <a:pPr lvl="1">
              <a:defRPr/>
            </a:pPr>
            <a:r>
              <a:rPr lang="en-GB" dirty="0" smtClean="0"/>
              <a:t>Sharia</a:t>
            </a:r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486400" y="1905000"/>
            <a:ext cx="2590800" cy="4495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Private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Global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Non-profit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Corporate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Sharia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Environmental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Internet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Information technology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Regulatory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Participatory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Multilevel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Collaborative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smtClean="0"/>
              <a:t>Opinion? </a:t>
            </a:r>
            <a:endParaRPr lang="en-US" sz="1200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Key issue here?</a:t>
            </a:r>
          </a:p>
          <a:p>
            <a:pPr lvl="1"/>
            <a:r>
              <a:rPr lang="en-US" sz="2400" dirty="0" smtClean="0"/>
              <a:t>PLR</a:t>
            </a:r>
          </a:p>
          <a:p>
            <a:pPr lvl="1"/>
            <a:r>
              <a:rPr lang="en-US" sz="2400" dirty="0" smtClean="0"/>
              <a:t>Guarantee</a:t>
            </a:r>
          </a:p>
          <a:p>
            <a:pPr lvl="1"/>
            <a:r>
              <a:rPr lang="en-US" sz="2400" dirty="0" smtClean="0"/>
              <a:t>Other’s expense</a:t>
            </a:r>
          </a:p>
          <a:p>
            <a:pPr lvl="1"/>
            <a:r>
              <a:rPr lang="en-US" sz="2400" dirty="0" smtClean="0"/>
              <a:t>Risk </a:t>
            </a:r>
            <a:r>
              <a:rPr lang="en-US" sz="2400" dirty="0" smtClean="0">
                <a:sym typeface="Wingdings" pitchFamily="2" charset="2"/>
              </a:rPr>
              <a:t></a:t>
            </a:r>
          </a:p>
          <a:p>
            <a:pPr lvl="1"/>
            <a:r>
              <a:rPr lang="en-US" sz="2400" dirty="0" smtClean="0"/>
              <a:t>Credit versus project activity (risk)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What about Ijara </a:t>
            </a:r>
            <a:r>
              <a:rPr lang="en-US" sz="2800" dirty="0" err="1" smtClean="0"/>
              <a:t>sukuk</a:t>
            </a:r>
            <a:r>
              <a:rPr lang="en-US" sz="2800" dirty="0" smtClean="0"/>
              <a:t>?</a:t>
            </a:r>
          </a:p>
          <a:p>
            <a:pPr lvl="1"/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AAOIFI’s position on Sukuk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1"/>
            <a:ext cx="8001000" cy="4495799"/>
          </a:xfrm>
        </p:spPr>
        <p:txBody>
          <a:bodyPr/>
          <a:lstStyle/>
          <a:p>
            <a:r>
              <a:rPr lang="en-US" sz="2800" dirty="0" smtClean="0"/>
              <a:t>Ijara </a:t>
            </a:r>
            <a:r>
              <a:rPr lang="en-US" sz="2800" dirty="0" err="1" smtClean="0"/>
              <a:t>sukuk</a:t>
            </a:r>
            <a:endParaRPr lang="en-US" sz="2800" dirty="0" smtClean="0"/>
          </a:p>
          <a:p>
            <a:pPr lvl="1"/>
            <a:r>
              <a:rPr lang="en-US" sz="2400" dirty="0" smtClean="0"/>
              <a:t>Lessee </a:t>
            </a:r>
          </a:p>
          <a:p>
            <a:pPr lvl="1"/>
            <a:r>
              <a:rPr lang="en-US" sz="2400" dirty="0" smtClean="0"/>
              <a:t>Agent</a:t>
            </a:r>
          </a:p>
          <a:p>
            <a:pPr lvl="1"/>
            <a:r>
              <a:rPr lang="en-US" sz="2400" dirty="0" smtClean="0"/>
              <a:t>Agent guarantee X</a:t>
            </a:r>
          </a:p>
          <a:p>
            <a:pPr lvl="1"/>
            <a:r>
              <a:rPr lang="en-US" sz="2400" dirty="0" smtClean="0"/>
              <a:t>Rewind: guarantee </a:t>
            </a:r>
            <a:r>
              <a:rPr lang="en-US" sz="1200" dirty="0" smtClean="0">
                <a:solidFill>
                  <a:srgbClr val="C00000"/>
                </a:solidFill>
              </a:rPr>
              <a:t>(fundamental)</a:t>
            </a:r>
          </a:p>
          <a:p>
            <a:pPr lvl="1"/>
            <a:r>
              <a:rPr lang="en-US" sz="2400" dirty="0" smtClean="0"/>
              <a:t>Lessee      : Agent X</a:t>
            </a:r>
          </a:p>
          <a:p>
            <a:pPr lvl="1"/>
            <a:r>
              <a:rPr lang="en-US" sz="2400" dirty="0" smtClean="0"/>
              <a:t>Why (basic principle) ? Both guarantees confirm return</a:t>
            </a:r>
            <a:endParaRPr lang="en-US" sz="1200" dirty="0" smtClean="0">
              <a:solidFill>
                <a:srgbClr val="C00000"/>
              </a:solidFill>
            </a:endParaRPr>
          </a:p>
          <a:p>
            <a:pPr lvl="1"/>
            <a:r>
              <a:rPr lang="en-US" sz="2400" dirty="0" smtClean="0"/>
              <a:t>Equal playing turf?</a:t>
            </a:r>
          </a:p>
          <a:p>
            <a:pPr lvl="1"/>
            <a:r>
              <a:rPr lang="en-US" sz="2400" dirty="0" smtClean="0"/>
              <a:t>Consequence: </a:t>
            </a:r>
            <a:r>
              <a:rPr lang="en-US" sz="2400" dirty="0" err="1" smtClean="0"/>
              <a:t>ijara</a:t>
            </a:r>
            <a:r>
              <a:rPr lang="en-US" sz="2400" dirty="0" smtClean="0"/>
              <a:t> </a:t>
            </a:r>
            <a:r>
              <a:rPr lang="en-US" sz="2400" dirty="0" err="1" smtClean="0"/>
              <a:t>sukuk</a:t>
            </a:r>
            <a:r>
              <a:rPr lang="en-US" sz="2400" dirty="0" smtClean="0"/>
              <a:t> ‘</a:t>
            </a:r>
            <a:r>
              <a:rPr lang="en-US" sz="2400" dirty="0" err="1" smtClean="0"/>
              <a:t>favoured</a:t>
            </a:r>
            <a:r>
              <a:rPr lang="en-US" sz="2400" dirty="0" smtClean="0"/>
              <a:t>’</a:t>
            </a:r>
          </a:p>
          <a:p>
            <a:pPr lvl="1"/>
            <a:r>
              <a:rPr lang="en-US" sz="2400" dirty="0" smtClean="0"/>
              <a:t>Opinion? </a:t>
            </a:r>
            <a:endParaRPr lang="en-US" sz="800" dirty="0" smtClean="0">
              <a:solidFill>
                <a:srgbClr val="C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057400" y="41910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AAOIFI’s position on Sukuk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Governance and Risk Management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Risk management:</a:t>
            </a:r>
          </a:p>
          <a:p>
            <a:pPr>
              <a:defRPr/>
            </a:pPr>
            <a:r>
              <a:rPr lang="en-GB" sz="2800" dirty="0" smtClean="0"/>
              <a:t>Again: </a:t>
            </a:r>
            <a:r>
              <a:rPr lang="en-GB" sz="2800" dirty="0" smtClean="0">
                <a:sym typeface="Wingdings" pitchFamily="2" charset="2"/>
              </a:rPr>
              <a:t>  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Discussion</a:t>
            </a:r>
          </a:p>
          <a:p>
            <a:pPr>
              <a:defRPr/>
            </a:pPr>
            <a:r>
              <a:rPr lang="en-GB" sz="2800" dirty="0" smtClean="0">
                <a:sym typeface="Wingdings" pitchFamily="2" charset="2"/>
              </a:rPr>
              <a:t>Specifically: types of risk</a:t>
            </a:r>
          </a:p>
          <a:p>
            <a:pPr lvl="1">
              <a:defRPr/>
            </a:pPr>
            <a:r>
              <a:rPr lang="en-GB" sz="2400" dirty="0" smtClean="0">
                <a:sym typeface="Wingdings" pitchFamily="2" charset="2"/>
              </a:rPr>
              <a:t>Systematic</a:t>
            </a:r>
          </a:p>
          <a:p>
            <a:pPr lvl="1">
              <a:defRPr/>
            </a:pPr>
            <a:r>
              <a:rPr lang="en-GB" sz="2400" dirty="0" smtClean="0">
                <a:sym typeface="Wingdings" pitchFamily="2" charset="2"/>
              </a:rPr>
              <a:t>Idiosyncratic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sz="4000" dirty="0" smtClean="0"/>
              <a:t>Governance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4478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Governance</a:t>
            </a:r>
          </a:p>
          <a:p>
            <a:pPr lvl="1">
              <a:defRPr/>
            </a:pPr>
            <a:r>
              <a:rPr lang="en-GB" sz="2400" dirty="0" smtClean="0"/>
              <a:t>Corporate</a:t>
            </a:r>
          </a:p>
          <a:p>
            <a:pPr lvl="1">
              <a:defRPr/>
            </a:pPr>
            <a:r>
              <a:rPr lang="en-GB" sz="2400" dirty="0" smtClean="0"/>
              <a:t>Sharia</a:t>
            </a:r>
          </a:p>
          <a:p>
            <a:pPr>
              <a:defRPr/>
            </a:pPr>
            <a:endParaRPr lang="en-GB" sz="1400" dirty="0" smtClean="0"/>
          </a:p>
          <a:p>
            <a:pPr>
              <a:defRPr/>
            </a:pPr>
            <a:r>
              <a:rPr lang="en-GB" sz="2800" dirty="0" smtClean="0"/>
              <a:t>Corporate governance ==&gt;</a:t>
            </a:r>
          </a:p>
          <a:p>
            <a:pPr>
              <a:defRPr/>
            </a:pPr>
            <a:endParaRPr lang="en-GB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 smtClean="0"/>
              <a:t>Governance</a:t>
            </a:r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295400"/>
            <a:ext cx="7467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Corporate governance (CG): </a:t>
            </a:r>
            <a:r>
              <a:rPr lang="en-GB" sz="1200" dirty="0" smtClean="0"/>
              <a:t>(simple def?)</a:t>
            </a:r>
          </a:p>
          <a:p>
            <a:pPr>
              <a:defRPr/>
            </a:pPr>
            <a:r>
              <a:rPr lang="en-GB" sz="2800" dirty="0" smtClean="0"/>
              <a:t>“Behaving well and fairly”</a:t>
            </a:r>
          </a:p>
          <a:p>
            <a:pPr lvl="1">
              <a:defRPr/>
            </a:pPr>
            <a:r>
              <a:rPr lang="en-GB" sz="2400" dirty="0" smtClean="0"/>
              <a:t>Good governance </a:t>
            </a:r>
            <a:r>
              <a:rPr lang="en-GB" sz="2400" dirty="0" smtClean="0">
                <a:sym typeface="Wingdings" pitchFamily="2" charset="2"/>
              </a:rPr>
              <a:t> </a:t>
            </a:r>
            <a:r>
              <a:rPr lang="en-GB" sz="2400" dirty="0" err="1" smtClean="0">
                <a:sym typeface="Wingdings" pitchFamily="2" charset="2"/>
              </a:rPr>
              <a:t>corporates</a:t>
            </a:r>
            <a:endParaRPr lang="en-GB" sz="2400" dirty="0" smtClean="0"/>
          </a:p>
          <a:p>
            <a:pPr>
              <a:defRPr/>
            </a:pPr>
            <a:r>
              <a:rPr lang="en-GB" sz="2800" dirty="0" smtClean="0"/>
              <a:t>CG: </a:t>
            </a:r>
            <a:r>
              <a:rPr lang="en-GB" sz="1200" dirty="0" smtClean="0"/>
              <a:t>(def*)</a:t>
            </a:r>
            <a:endParaRPr lang="en-GB" sz="2000" i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162799" y="6477000"/>
            <a:ext cx="1884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 </a:t>
            </a:r>
            <a:r>
              <a:rPr kumimoji="0" lang="en-US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Investopedia</a:t>
            </a: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9600" y="3505200"/>
            <a:ext cx="7696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of rules, practices and processes by which a company is directed and controlled. Corporate governance essentially involves </a:t>
            </a:r>
            <a:r>
              <a:rPr kumimoji="0" lang="en-GB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balancing the interests of the many stakeholders in a company </a:t>
            </a:r>
            <a:r>
              <a:rPr kumimoji="0" lang="en-GB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these include its shareholders, management, customers, suppliers, financiers, government and the community.</a:t>
            </a: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Encompasses practically every sphere of management, from action plans and internal controls to performance measurement and corporate disclosure.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International corporate markets: </a:t>
            </a:r>
            <a:r>
              <a:rPr lang="en-GB" sz="1000" dirty="0" smtClean="0"/>
              <a:t>(examples?)</a:t>
            </a:r>
          </a:p>
          <a:p>
            <a:pPr lvl="1">
              <a:spcBef>
                <a:spcPts val="400"/>
              </a:spcBef>
              <a:defRPr/>
            </a:pPr>
            <a:r>
              <a:rPr lang="en-GB" sz="2400" dirty="0" smtClean="0"/>
              <a:t>Accountability</a:t>
            </a:r>
          </a:p>
          <a:p>
            <a:pPr lvl="1">
              <a:spcBef>
                <a:spcPts val="0"/>
              </a:spcBef>
              <a:defRPr/>
            </a:pPr>
            <a:r>
              <a:rPr lang="en-GB" sz="2400" dirty="0" smtClean="0"/>
              <a:t>Transparency</a:t>
            </a:r>
          </a:p>
          <a:p>
            <a:pPr lvl="1">
              <a:spcBef>
                <a:spcPts val="0"/>
              </a:spcBef>
              <a:defRPr/>
            </a:pPr>
            <a:r>
              <a:rPr lang="en-GB" sz="2400" dirty="0" smtClean="0"/>
              <a:t>Arms-length</a:t>
            </a:r>
          </a:p>
          <a:p>
            <a:pPr lvl="1">
              <a:spcBef>
                <a:spcPts val="0"/>
              </a:spcBef>
              <a:defRPr/>
            </a:pPr>
            <a:r>
              <a:rPr lang="en-GB" sz="2400" dirty="0" smtClean="0"/>
              <a:t>Lack of disclosure</a:t>
            </a:r>
          </a:p>
          <a:p>
            <a:pPr>
              <a:defRPr/>
            </a:pPr>
            <a:r>
              <a:rPr lang="en-GB" sz="2800" dirty="0" smtClean="0"/>
              <a:t>Consequence:</a:t>
            </a:r>
          </a:p>
          <a:p>
            <a:pPr lvl="1">
              <a:spcBef>
                <a:spcPts val="400"/>
              </a:spcBef>
              <a:defRPr/>
            </a:pPr>
            <a:r>
              <a:rPr lang="en-GB" sz="2400" dirty="0" smtClean="0"/>
              <a:t>Bankruptcies </a:t>
            </a:r>
          </a:p>
          <a:p>
            <a:pPr lvl="1">
              <a:spcBef>
                <a:spcPts val="0"/>
              </a:spcBef>
              <a:defRPr/>
            </a:pPr>
            <a:r>
              <a:rPr lang="en-GB" sz="2400" dirty="0" smtClean="0"/>
              <a:t>Compromised audit</a:t>
            </a:r>
          </a:p>
          <a:p>
            <a:pPr lvl="1">
              <a:spcBef>
                <a:spcPts val="0"/>
              </a:spcBef>
              <a:defRPr/>
            </a:pPr>
            <a:r>
              <a:rPr lang="en-GB" sz="2400" dirty="0" smtClean="0"/>
              <a:t>Fraud</a:t>
            </a:r>
          </a:p>
          <a:p>
            <a:pPr lvl="1">
              <a:spcBef>
                <a:spcPts val="0"/>
              </a:spcBef>
              <a:defRPr/>
            </a:pPr>
            <a:r>
              <a:rPr lang="en-GB" sz="2400" dirty="0" smtClean="0"/>
              <a:t>Risk to financial system</a:t>
            </a:r>
          </a:p>
          <a:p>
            <a:pPr>
              <a:spcBef>
                <a:spcPts val="1200"/>
              </a:spcBef>
              <a:defRPr/>
            </a:pPr>
            <a:r>
              <a:rPr lang="en-GB" sz="2800" dirty="0" smtClean="0"/>
              <a:t>Key objective: learn and avoid by improved regulation</a:t>
            </a:r>
          </a:p>
          <a:p>
            <a:pPr lvl="1">
              <a:defRPr/>
            </a:pPr>
            <a:endParaRPr lang="en-GB" dirty="0" smtClean="0"/>
          </a:p>
          <a:p>
            <a:pPr lvl="1">
              <a:defRPr/>
            </a:pPr>
            <a:endParaRPr lang="en-GB" sz="2400" dirty="0" smtClean="0"/>
          </a:p>
          <a:p>
            <a:pPr>
              <a:defRPr/>
            </a:pPr>
            <a:endParaRPr lang="en-US" sz="12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533400" y="1828800"/>
            <a:ext cx="80772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=&gt; Regulators responsibility </a:t>
            </a:r>
            <a:r>
              <a:rPr lang="en-GB" sz="1200" dirty="0" smtClean="0"/>
              <a:t>(primary)</a:t>
            </a:r>
          </a:p>
          <a:p>
            <a:pPr>
              <a:defRPr/>
            </a:pPr>
            <a:r>
              <a:rPr lang="en-GB" sz="2800" dirty="0" smtClean="0"/>
              <a:t>Also: market leaders </a:t>
            </a:r>
            <a:r>
              <a:rPr lang="en-GB" sz="1200" dirty="0" smtClean="0"/>
              <a:t>(good CG - why?)</a:t>
            </a:r>
          </a:p>
          <a:p>
            <a:pPr lvl="1">
              <a:defRPr/>
            </a:pPr>
            <a:r>
              <a:rPr lang="en-GB" sz="2400" dirty="0" smtClean="0"/>
              <a:t>Capital formation </a:t>
            </a:r>
          </a:p>
          <a:p>
            <a:pPr lvl="1">
              <a:defRPr/>
            </a:pPr>
            <a:r>
              <a:rPr lang="en-GB" sz="2400" dirty="0" smtClean="0"/>
              <a:t>Cost of capital lowered</a:t>
            </a:r>
          </a:p>
          <a:p>
            <a:pPr lvl="1">
              <a:defRPr/>
            </a:pPr>
            <a:r>
              <a:rPr lang="en-GB" sz="2400" dirty="0" smtClean="0"/>
              <a:t>Value-maximisation and optimisation</a:t>
            </a:r>
          </a:p>
          <a:p>
            <a:pPr lvl="1">
              <a:defRPr/>
            </a:pPr>
            <a:r>
              <a:rPr lang="en-GB" sz="2400" dirty="0" smtClean="0"/>
              <a:t>Encourages strong and stable markets overall</a:t>
            </a:r>
          </a:p>
          <a:p>
            <a:pPr lvl="1">
              <a:defRPr/>
            </a:pPr>
            <a:r>
              <a:rPr lang="en-GB" sz="2400" dirty="0" smtClean="0"/>
              <a:t>Benefit to all</a:t>
            </a:r>
          </a:p>
          <a:p>
            <a:pPr>
              <a:defRPr/>
            </a:pPr>
            <a:r>
              <a:rPr lang="en-GB" sz="2800" dirty="0" smtClean="0"/>
              <a:t>Regulators &amp; market leaders synergy</a:t>
            </a:r>
            <a:endParaRPr lang="en-US" sz="12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Corporate Governance and </a:t>
            </a:r>
            <a:r>
              <a:rPr lang="en-US" sz="4000" dirty="0" err="1" smtClean="0"/>
              <a:t>Sukuk</a:t>
            </a:r>
            <a:endParaRPr lang="en-US" sz="4000" dirty="0" smtClean="0"/>
          </a:p>
        </p:txBody>
      </p:sp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676400"/>
            <a:ext cx="8610600" cy="4648200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Key purpose of CG </a:t>
            </a:r>
          </a:p>
          <a:p>
            <a:pPr lvl="1">
              <a:defRPr/>
            </a:pPr>
            <a:r>
              <a:rPr lang="en-GB" sz="2400" dirty="0" smtClean="0"/>
              <a:t>To protect rights of ‘residual claimants’ </a:t>
            </a:r>
            <a:r>
              <a:rPr lang="en-GB" sz="1200" dirty="0" smtClean="0"/>
              <a:t>(RCs)</a:t>
            </a:r>
          </a:p>
          <a:p>
            <a:pPr lvl="1">
              <a:defRPr/>
            </a:pPr>
            <a:r>
              <a:rPr lang="en-GB" sz="2400" dirty="0" smtClean="0"/>
              <a:t>Entrusted capital to third party to obtain return</a:t>
            </a:r>
          </a:p>
          <a:p>
            <a:pPr lvl="1">
              <a:defRPr/>
            </a:pPr>
            <a:r>
              <a:rPr lang="en-GB" sz="2400" dirty="0" smtClean="0"/>
              <a:t>Essentially: “welfare of investors depends on agents/trustees”</a:t>
            </a:r>
          </a:p>
          <a:p>
            <a:pPr lvl="1">
              <a:defRPr/>
            </a:pPr>
            <a:r>
              <a:rPr lang="en-GB" sz="2400" dirty="0" smtClean="0"/>
              <a:t>CG principles specifically designed for this :</a:t>
            </a:r>
          </a:p>
          <a:p>
            <a:pPr lvl="2">
              <a:defRPr/>
            </a:pPr>
            <a:r>
              <a:rPr lang="en-GB" dirty="0" smtClean="0"/>
              <a:t>“Principal-Agent Problem” (or “Agency Problem”)</a:t>
            </a:r>
          </a:p>
          <a:p>
            <a:pPr>
              <a:defRPr/>
            </a:pPr>
            <a:endParaRPr lang="en-GB" sz="2800" dirty="0" smtClean="0"/>
          </a:p>
          <a:p>
            <a:pPr>
              <a:defRPr/>
            </a:pPr>
            <a:r>
              <a:rPr lang="en-GB" sz="2800" dirty="0" smtClean="0"/>
              <a:t>All of   : direct relevance to Sukuk</a:t>
            </a:r>
            <a:endParaRPr lang="en-US" sz="1200" dirty="0" smtClean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4953000"/>
            <a:ext cx="0" cy="3048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53084</TotalTime>
  <Words>1199</Words>
  <Application>Microsoft Office PowerPoint</Application>
  <PresentationFormat>On-screen Show (4:3)</PresentationFormat>
  <Paragraphs>303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Governance and Risk Management</vt:lpstr>
      <vt:lpstr>Governance and Risk Management</vt:lpstr>
      <vt:lpstr>Governance and Risk Management</vt:lpstr>
      <vt:lpstr>Governance</vt:lpstr>
      <vt:lpstr>Governance</vt:lpstr>
      <vt:lpstr>Corporate Governance and Sukuk</vt:lpstr>
      <vt:lpstr>Corporate Governance and Sukuk</vt:lpstr>
      <vt:lpstr>Corporate Governance and Sukuk</vt:lpstr>
      <vt:lpstr>Sharia governance</vt:lpstr>
      <vt:lpstr>Sharia governance</vt:lpstr>
      <vt:lpstr>Sharia governance</vt:lpstr>
      <vt:lpstr>Sharia governance</vt:lpstr>
      <vt:lpstr>Slide 14</vt:lpstr>
      <vt:lpstr>Corporate Governance and Sukuk</vt:lpstr>
      <vt:lpstr>Slide 16</vt:lpstr>
      <vt:lpstr>Slide 17</vt:lpstr>
      <vt:lpstr>Slide 18</vt:lpstr>
      <vt:lpstr>Slide 19</vt:lpstr>
      <vt:lpstr>Corporate Governance and Sukuk Principal-Agent</vt:lpstr>
      <vt:lpstr>Corporate Governance and Sukuk Principal-Agent</vt:lpstr>
      <vt:lpstr>Corporate Governance and Sukuk</vt:lpstr>
      <vt:lpstr>Corporate Governance and Sukuk</vt:lpstr>
      <vt:lpstr>Corporate Governance and Sukuk</vt:lpstr>
      <vt:lpstr>Corporate Governance and Sukuk Risk management</vt:lpstr>
      <vt:lpstr>Slide 26</vt:lpstr>
      <vt:lpstr>Slide 27</vt:lpstr>
      <vt:lpstr>Slide 28</vt:lpstr>
      <vt:lpstr>Slide 29</vt:lpstr>
      <vt:lpstr>Slide 30</vt:lpstr>
      <vt:lpstr>Slide 31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Shariah compliance, control and audit</dc:title>
  <dc:creator>salmikhan</dc:creator>
  <cp:lastModifiedBy>HP</cp:lastModifiedBy>
  <cp:revision>3665</cp:revision>
  <dcterms:created xsi:type="dcterms:W3CDTF">2009-10-09T10:52:21Z</dcterms:created>
  <dcterms:modified xsi:type="dcterms:W3CDTF">2015-04-20T07:40:28Z</dcterms:modified>
</cp:coreProperties>
</file>