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1258" r:id="rId2"/>
    <p:sldId id="1438" r:id="rId3"/>
    <p:sldId id="1437" r:id="rId4"/>
    <p:sldId id="1439" r:id="rId5"/>
    <p:sldId id="1279" r:id="rId6"/>
    <p:sldId id="1434" r:id="rId7"/>
    <p:sldId id="1436" r:id="rId8"/>
    <p:sldId id="1280" r:id="rId9"/>
    <p:sldId id="1294" r:id="rId10"/>
    <p:sldId id="1286" r:id="rId11"/>
    <p:sldId id="1431" r:id="rId12"/>
    <p:sldId id="1291" r:id="rId13"/>
    <p:sldId id="1432" r:id="rId14"/>
    <p:sldId id="1433" r:id="rId15"/>
    <p:sldId id="1292" r:id="rId16"/>
    <p:sldId id="1282" r:id="rId17"/>
    <p:sldId id="1427" r:id="rId18"/>
    <p:sldId id="1428" r:id="rId19"/>
    <p:sldId id="1309" r:id="rId20"/>
    <p:sldId id="1283" r:id="rId21"/>
    <p:sldId id="1310" r:id="rId22"/>
    <p:sldId id="1429" r:id="rId23"/>
    <p:sldId id="1430" r:id="rId24"/>
    <p:sldId id="1312" r:id="rId25"/>
    <p:sldId id="1313" r:id="rId26"/>
    <p:sldId id="1314" r:id="rId27"/>
  </p:sldIdLst>
  <p:sldSz cx="9144000" cy="6858000" type="screen4x3"/>
  <p:notesSz cx="6797675" cy="9928225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F0701"/>
    <a:srgbClr val="FFFFFF"/>
    <a:srgbClr val="009900"/>
    <a:srgbClr val="A50021"/>
    <a:srgbClr val="993300"/>
    <a:srgbClr val="663300"/>
    <a:srgbClr val="CC9900"/>
    <a:srgbClr val="006600"/>
    <a:srgbClr val="0033CC"/>
    <a:srgbClr val="642F0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3253" autoAdjust="0"/>
    <p:restoredTop sz="94660"/>
  </p:normalViewPr>
  <p:slideViewPr>
    <p:cSldViewPr>
      <p:cViewPr>
        <p:scale>
          <a:sx n="80" d="100"/>
          <a:sy n="80" d="100"/>
        </p:scale>
        <p:origin x="-81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FFF8CC-4937-421A-8599-1048E737CD26}" type="datetimeFigureOut">
              <a:rPr lang="en-US"/>
              <a:pPr>
                <a:defRPr/>
              </a:pPr>
              <a:t>4/15/2015</a:t>
            </a:fld>
            <a:endParaRPr lang="en-US"/>
          </a:p>
        </p:txBody>
      </p:sp>
      <p:sp>
        <p:nvSpPr>
          <p:cNvPr id="307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B76B4CF-DD54-483E-B19B-79F75E63ED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4835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001376D-D13A-401C-9E0B-94792CED71DE}" type="datetimeFigureOut">
              <a:rPr lang="en-US"/>
              <a:pPr>
                <a:defRPr/>
              </a:pPr>
              <a:t>4/15/2015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4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F6CE62A-4799-4994-B8D1-6A0C1C53A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89698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97009-9A23-45EF-BCE5-72588E8A79CF}" type="datetime1">
              <a:rPr lang="en-US"/>
              <a:pPr>
                <a:defRPr/>
              </a:pPr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AB169-1414-48AC-B19E-7E0E713F6541}" type="datetime1">
              <a:rPr lang="en-US"/>
              <a:pPr>
                <a:defRPr/>
              </a:pPr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7F749-B107-4CBD-A26E-FEB4DEC7B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6AD7E-B2A2-4084-8345-112195EAEDF7}" type="datetime1">
              <a:rPr lang="en-US"/>
              <a:pPr>
                <a:defRPr/>
              </a:pPr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C9E4F-8D8B-4522-8752-0B55CAD2D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E035D-B3FE-4B23-BD11-301C434949B1}" type="datetime1">
              <a:rPr lang="en-US"/>
              <a:pPr>
                <a:defRPr/>
              </a:pPr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B4635-3E75-4396-87A1-EB5807A5C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B5F15-C7E8-4BF1-AB53-0204C16F999B}" type="datetime1">
              <a:rPr lang="en-US"/>
              <a:pPr>
                <a:defRPr/>
              </a:pPr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57E4E-6F4D-4A23-BB16-58E05FD1FA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EF3FE-B3F1-46B3-BD2A-DC972E94CCF6}" type="datetime1">
              <a:rPr lang="en-US"/>
              <a:pPr>
                <a:defRPr/>
              </a:pPr>
              <a:t>4/15/2015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EC412-B8A8-42D9-9804-2C99BE4799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A8FF0-8202-4B7A-9586-28AE0FBC4781}" type="datetime1">
              <a:rPr lang="en-US"/>
              <a:pPr>
                <a:defRPr/>
              </a:pPr>
              <a:t>4/15/2015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D05B7-20F8-44ED-BD54-1FB09CBAD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9D6B9-1F23-47FA-AF17-42F64904315B}" type="datetime1">
              <a:rPr lang="en-US"/>
              <a:pPr>
                <a:defRPr/>
              </a:pPr>
              <a:t>4/15/2015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1A129-E725-45DE-8A69-383E5DF45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73A41-F23E-4C6F-9CFC-785AFEDC8E7A}" type="datetime1">
              <a:rPr lang="en-US"/>
              <a:pPr>
                <a:defRPr/>
              </a:pPr>
              <a:t>4/15/2015</a:t>
            </a:fld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6D8C7-8846-4E50-B814-A3BEB89B6C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F5ABF-787C-48B5-BE03-E5BD310D5B7F}" type="datetime1">
              <a:rPr lang="en-US"/>
              <a:pPr>
                <a:defRPr/>
              </a:pPr>
              <a:t>4/15/2015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ED1D8-61E0-4BAF-8E23-1998B87E88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A3C77-6C53-49A7-8F7E-BCE8D354D4E3}" type="datetime1">
              <a:rPr lang="en-US"/>
              <a:pPr>
                <a:defRPr/>
              </a:pPr>
              <a:t>4/15/2015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DCDEB-BEFC-473E-B2A6-863CABE27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9A15CA-8660-4E07-8E4D-41FBB7696ADA}" type="datetime1">
              <a:rPr lang="en-US"/>
              <a:pPr>
                <a:defRPr/>
              </a:pPr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9D41BE-71DF-4AA6-9FA7-D90608512B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60" r:id="rId7"/>
    <p:sldLayoutId id="2147483653" r:id="rId8"/>
    <p:sldLayoutId id="2147483652" r:id="rId9"/>
    <p:sldLayoutId id="2147483651" r:id="rId10"/>
    <p:sldLayoutId id="214748365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381000" y="2895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Case studies: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0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Sukuk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for infrastructure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Salman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Khan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عنصر نائب لرقم الشريحة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0B0F01A-420A-438B-9DF4-FF09C5F38CE3}" type="slidenum">
              <a:rPr lang="en-US">
                <a:latin typeface="Arial Black" pitchFamily="34" charset="0"/>
              </a:rPr>
              <a:pPr/>
              <a:t>10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4582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smtClean="0"/>
              <a:t>WAPDA </a:t>
            </a:r>
            <a:r>
              <a:rPr lang="en-US" sz="2800" b="1" dirty="0" err="1" smtClean="0"/>
              <a:t>Sukuk</a:t>
            </a:r>
            <a:endParaRPr lang="en-US" sz="2800" b="1" dirty="0" smtClean="0"/>
          </a:p>
          <a:p>
            <a:pPr eaLnBrk="1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/>
              <a:t>02/2006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/>
              <a:t>Rs 8 billion </a:t>
            </a:r>
            <a:r>
              <a:rPr lang="en-US" sz="1800" dirty="0" smtClean="0"/>
              <a:t>(= AED 0.5 billion)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/>
              <a:t>7 years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/>
              <a:t>Sovereign </a:t>
            </a:r>
            <a:r>
              <a:rPr lang="en-US" sz="2800" dirty="0" err="1" smtClean="0"/>
              <a:t>sukuk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err="1" smtClean="0"/>
              <a:t>Ijara</a:t>
            </a:r>
            <a:r>
              <a:rPr lang="en-US" sz="2800" dirty="0" smtClean="0"/>
              <a:t> structure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2800" dirty="0" smtClean="0"/>
              <a:t> 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US" sz="3600" dirty="0" smtClean="0"/>
              <a:t>Case studies &amp; discussion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83130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عنصر نائب لرقم الشريحة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0B0F01A-420A-438B-9DF4-FF09C5F38CE3}" type="slidenum">
              <a:rPr lang="en-US">
                <a:latin typeface="Arial Black" pitchFamily="34" charset="0"/>
              </a:rPr>
              <a:pPr/>
              <a:t>11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4582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/>
              <a:t>Purposes: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/>
              <a:t>Infrastructure </a:t>
            </a:r>
            <a:r>
              <a:rPr lang="en-US" sz="2400" dirty="0" err="1" smtClean="0"/>
              <a:t>sukuk</a:t>
            </a:r>
            <a:r>
              <a:rPr lang="en-US" sz="2400" dirty="0" smtClean="0"/>
              <a:t>: to fund </a:t>
            </a:r>
            <a:r>
              <a:rPr lang="en-US" sz="2400" dirty="0" err="1" smtClean="0"/>
              <a:t>Mangla</a:t>
            </a:r>
            <a:r>
              <a:rPr lang="en-US" sz="2400" dirty="0" smtClean="0"/>
              <a:t> Dam raising project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/>
              <a:t>Obtain finance cost efficiently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/>
              <a:t>Strengthen presence in local financial markets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/>
              <a:t>Diversify and expand investor base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Promote Islamic Finance with a view to encouraging other public entities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 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US" sz="3600" dirty="0" smtClean="0"/>
              <a:t>Case studies &amp; discussion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83130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عنصر نائب لرقم الشريحة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0B0F01A-420A-438B-9DF4-FF09C5F38CE3}" type="slidenum">
              <a:rPr lang="en-US">
                <a:latin typeface="Arial Black" pitchFamily="34" charset="0"/>
              </a:rPr>
              <a:pPr/>
              <a:t>12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4582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dirty="0" smtClean="0"/>
              <a:t>Structure:</a:t>
            </a:r>
            <a:endParaRPr lang="en-US" dirty="0" smtClean="0">
              <a:solidFill>
                <a:srgbClr val="C00000"/>
              </a:solidFill>
            </a:endParaRP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dirty="0" smtClean="0"/>
              <a:t>Purchase of WAPDA’s turbines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dirty="0" smtClean="0"/>
              <a:t>Lease back to WAPDA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dirty="0" smtClean="0"/>
              <a:t>“First Demand” guarantee </a:t>
            </a:r>
            <a:r>
              <a:rPr lang="en-US" dirty="0" err="1" smtClean="0"/>
              <a:t>GoP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dirty="0" smtClean="0"/>
              <a:t>PU from WAPDA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</p:txBody>
      </p:sp>
      <p:sp>
        <p:nvSpPr>
          <p:cNvPr id="6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US" sz="3600" dirty="0" smtClean="0"/>
              <a:t>Case studies &amp; discussion</a:t>
            </a:r>
            <a:br>
              <a:rPr lang="en-US" sz="3600" dirty="0" smtClean="0"/>
            </a:br>
            <a:r>
              <a:rPr lang="en-US" sz="2400" dirty="0" smtClean="0"/>
              <a:t>WAPDA </a:t>
            </a:r>
            <a:r>
              <a:rPr lang="en-US" sz="2400" dirty="0" err="1" smtClean="0"/>
              <a:t>Sukuk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83130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838200" y="1752600"/>
            <a:ext cx="7391400" cy="4410030"/>
          </a:xfrm>
        </p:spPr>
      </p:pic>
      <p:sp>
        <p:nvSpPr>
          <p:cNvPr id="6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US" sz="3600" dirty="0" smtClean="0"/>
              <a:t>Case studies &amp; discussion</a:t>
            </a:r>
            <a:br>
              <a:rPr lang="en-US" sz="3600" dirty="0" smtClean="0"/>
            </a:br>
            <a:r>
              <a:rPr lang="en-US" sz="2400" dirty="0" smtClean="0"/>
              <a:t>WAPDA </a:t>
            </a:r>
            <a:r>
              <a:rPr lang="en-US" sz="2400" dirty="0" err="1" smtClean="0"/>
              <a:t>Sukuk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639392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685800" y="1752600"/>
            <a:ext cx="7696200" cy="4304444"/>
          </a:xfrm>
        </p:spPr>
      </p:pic>
      <p:sp>
        <p:nvSpPr>
          <p:cNvPr id="6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US" sz="3600" dirty="0" smtClean="0"/>
              <a:t>Case studies &amp; discussion</a:t>
            </a:r>
            <a:br>
              <a:rPr lang="en-US" sz="3600" dirty="0" smtClean="0"/>
            </a:br>
            <a:r>
              <a:rPr lang="en-US" sz="2400" dirty="0" smtClean="0"/>
              <a:t>WAPDA </a:t>
            </a:r>
            <a:r>
              <a:rPr lang="en-US" sz="2400" dirty="0" err="1" smtClean="0"/>
              <a:t>Sukuk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041789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عنصر نائب لرقم الشريحة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0B0F01A-420A-438B-9DF4-FF09C5F38CE3}" type="slidenum">
              <a:rPr lang="en-US">
                <a:latin typeface="Arial Black" pitchFamily="34" charset="0"/>
              </a:rPr>
              <a:pPr/>
              <a:t>15</a:t>
            </a:fld>
            <a:endParaRPr lang="en-US" dirty="0">
              <a:latin typeface="Arial Black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US" sz="3600" dirty="0" smtClean="0"/>
              <a:t>Case studies &amp; discussion</a:t>
            </a:r>
            <a:br>
              <a:rPr lang="en-US" sz="3600" dirty="0" smtClean="0"/>
            </a:br>
            <a:r>
              <a:rPr lang="en-US" sz="2400" dirty="0" smtClean="0"/>
              <a:t>WAPDA </a:t>
            </a:r>
            <a:r>
              <a:rPr lang="en-US" sz="2400" dirty="0" err="1" smtClean="0"/>
              <a:t>Sukuk</a:t>
            </a:r>
            <a:endParaRPr lang="en-US" sz="2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52400" y="1752600"/>
            <a:ext cx="4953000" cy="4495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Issues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 algn="l" rtl="0" eaLnBrk="0" hangingPunct="0">
              <a:spcBef>
                <a:spcPts val="200"/>
              </a:spcBef>
              <a:buFontTx/>
              <a:buChar char="-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“Lessee”?</a:t>
            </a:r>
            <a:endParaRPr lang="en-US" sz="2800" dirty="0" smtClean="0">
              <a:latin typeface="+mn-lt"/>
              <a:cs typeface="+mn-cs"/>
            </a:endParaRPr>
          </a:p>
          <a:p>
            <a:pPr marL="800100" lvl="1" indent="-342900" algn="l" rtl="0" eaLnBrk="0" hangingPunct="0">
              <a:spcBef>
                <a:spcPts val="200"/>
              </a:spcBef>
              <a:buFontTx/>
              <a:buChar char="-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Ownership?</a:t>
            </a:r>
          </a:p>
          <a:p>
            <a:pPr marL="1257300" lvl="2" indent="-342900" algn="l" rtl="0" eaLnBrk="0" hangingPunct="0">
              <a:spcBef>
                <a:spcPts val="0"/>
              </a:spcBef>
              <a:buFontTx/>
              <a:buChar char="-"/>
            </a:pPr>
            <a:r>
              <a:rPr lang="en-US" sz="2400" dirty="0" smtClean="0">
                <a:latin typeface="+mn-lt"/>
                <a:cs typeface="+mn-cs"/>
              </a:rPr>
              <a:t>PU</a:t>
            </a:r>
          </a:p>
          <a:p>
            <a:pPr marL="1257300" lvl="2" indent="-342900" algn="l" rtl="0" eaLnBrk="0" hangingPunct="0">
              <a:spcBef>
                <a:spcPts val="0"/>
              </a:spcBef>
              <a:buFontTx/>
              <a:buChar char="-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Only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 Obligor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 algn="l" rtl="0" eaLnBrk="0" hangingPunct="0">
              <a:spcBef>
                <a:spcPts val="1200"/>
              </a:spcBef>
              <a:buFontTx/>
              <a:buChar char="-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“Commanding heights” (?)</a:t>
            </a:r>
          </a:p>
          <a:p>
            <a:pPr marL="800100" lvl="1" indent="-342900" algn="l" rtl="0" eaLnBrk="0" hangingPunct="0">
              <a:spcBef>
                <a:spcPts val="1200"/>
              </a:spcBef>
              <a:buFontTx/>
              <a:buChar char="-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Possible?</a:t>
            </a:r>
          </a:p>
          <a:p>
            <a:pPr marL="800100" lvl="1" indent="-342900" algn="l" rtl="0" eaLnBrk="0" hangingPunct="0">
              <a:spcBef>
                <a:spcPts val="1200"/>
              </a:spcBef>
              <a:buFont typeface="Arial" charset="0"/>
              <a:buChar char="•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3P X: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implication?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4294967295"/>
          </p:nvPr>
        </p:nvSpPr>
        <p:spPr>
          <a:xfrm>
            <a:off x="5029200" y="2286000"/>
            <a:ext cx="5181600" cy="4419600"/>
          </a:xfrm>
        </p:spPr>
        <p:txBody>
          <a:bodyPr/>
          <a:lstStyle/>
          <a:p>
            <a:r>
              <a:rPr lang="en-US" sz="2800" dirty="0" smtClean="0"/>
              <a:t>Price of sale?</a:t>
            </a:r>
          </a:p>
          <a:p>
            <a:pPr lvl="1"/>
            <a:r>
              <a:rPr lang="en-US" sz="2400" dirty="0" smtClean="0"/>
              <a:t>Fv</a:t>
            </a:r>
          </a:p>
          <a:p>
            <a:pPr lvl="1"/>
            <a:r>
              <a:rPr lang="en-US" sz="2400" dirty="0" smtClean="0"/>
              <a:t>Ok? </a:t>
            </a:r>
            <a:endParaRPr lang="en-US" sz="1200" dirty="0" smtClean="0">
              <a:solidFill>
                <a:srgbClr val="C00000"/>
              </a:solidFill>
            </a:endParaRPr>
          </a:p>
          <a:p>
            <a:r>
              <a:rPr lang="en-US" sz="2800" dirty="0" smtClean="0"/>
              <a:t>Due diligence/feasibility</a:t>
            </a:r>
          </a:p>
          <a:p>
            <a:pPr lvl="1"/>
            <a:r>
              <a:rPr lang="en-US" sz="2400" dirty="0" smtClean="0"/>
              <a:t>Project/activity</a:t>
            </a:r>
          </a:p>
          <a:p>
            <a:pPr lvl="1"/>
            <a:r>
              <a:rPr lang="en-US" sz="2400" dirty="0" smtClean="0"/>
              <a:t>Obligor?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Shortly: </a:t>
            </a:r>
            <a:r>
              <a:rPr lang="en-US" sz="2400" dirty="0" err="1" smtClean="0"/>
              <a:t>ijara</a:t>
            </a:r>
            <a:r>
              <a:rPr lang="en-US" sz="2400" dirty="0" smtClean="0"/>
              <a:t> v </a:t>
            </a:r>
            <a:r>
              <a:rPr lang="en-US" sz="2400" dirty="0" err="1" smtClean="0"/>
              <a:t>mudaraba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comparison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83130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US" sz="3600" dirty="0" smtClean="0"/>
              <a:t>Case studies &amp; discussion</a:t>
            </a:r>
            <a:endParaRPr lang="en-US" sz="2400" dirty="0"/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752601"/>
            <a:ext cx="8001000" cy="4495799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800" b="1" dirty="0" smtClean="0"/>
              <a:t>DP World Mudaraba </a:t>
            </a:r>
            <a:r>
              <a:rPr lang="en-US" sz="2800" b="1" dirty="0" err="1" smtClean="0"/>
              <a:t>Sukuk</a:t>
            </a:r>
            <a:r>
              <a:rPr lang="en-US" sz="2800" b="1" dirty="0" smtClean="0"/>
              <a:t>:</a:t>
            </a:r>
          </a:p>
          <a:p>
            <a:pPr>
              <a:spcBef>
                <a:spcPts val="300"/>
              </a:spcBef>
              <a:spcAft>
                <a:spcPts val="1200"/>
              </a:spcAft>
            </a:pPr>
            <a:r>
              <a:rPr lang="en-US" sz="2400" dirty="0" smtClean="0"/>
              <a:t>07/2007</a:t>
            </a:r>
          </a:p>
          <a:p>
            <a:pPr>
              <a:spcBef>
                <a:spcPts val="300"/>
              </a:spcBef>
              <a:spcAft>
                <a:spcPts val="1200"/>
              </a:spcAft>
            </a:pPr>
            <a:r>
              <a:rPr lang="en-US" sz="2400" dirty="0" smtClean="0"/>
              <a:t>Sovereign </a:t>
            </a:r>
            <a:r>
              <a:rPr lang="en-US" sz="2400" dirty="0" err="1" smtClean="0"/>
              <a:t>Sukuk</a:t>
            </a:r>
            <a:endParaRPr lang="en-US" sz="2400" dirty="0" smtClean="0"/>
          </a:p>
          <a:p>
            <a:pPr>
              <a:spcBef>
                <a:spcPts val="300"/>
              </a:spcBef>
              <a:spcAft>
                <a:spcPts val="1200"/>
              </a:spcAft>
            </a:pPr>
            <a:r>
              <a:rPr lang="en-US" sz="2400" dirty="0" smtClean="0"/>
              <a:t>10 year tenor</a:t>
            </a:r>
          </a:p>
          <a:p>
            <a:pPr>
              <a:spcBef>
                <a:spcPts val="300"/>
              </a:spcBef>
              <a:spcAft>
                <a:spcPts val="1200"/>
              </a:spcAft>
            </a:pPr>
            <a:r>
              <a:rPr lang="en-US" sz="2400" dirty="0" smtClean="0"/>
              <a:t>DPW: international operator of container terminals</a:t>
            </a:r>
          </a:p>
          <a:p>
            <a:pPr>
              <a:spcBef>
                <a:spcPts val="300"/>
              </a:spcBef>
            </a:pPr>
            <a:r>
              <a:rPr lang="en-US" sz="2400" dirty="0" smtClean="0"/>
              <a:t>Requirement of finance for infrastructure and expansion</a:t>
            </a:r>
          </a:p>
          <a:p>
            <a:pPr>
              <a:spcBef>
                <a:spcPts val="300"/>
              </a:spcBef>
            </a:pPr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US" sz="3600" dirty="0" smtClean="0"/>
              <a:t>Case studies &amp; discussion</a:t>
            </a:r>
            <a:br>
              <a:rPr lang="en-US" sz="3600" dirty="0" smtClean="0"/>
            </a:br>
            <a:r>
              <a:rPr lang="en-US" sz="2400" dirty="0" smtClean="0"/>
              <a:t>DP World </a:t>
            </a:r>
            <a:r>
              <a:rPr lang="en-US" sz="2400" dirty="0" err="1" smtClean="0"/>
              <a:t>Sukuk</a:t>
            </a:r>
            <a:endParaRPr lang="en-US" sz="2400" dirty="0"/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752601"/>
            <a:ext cx="8001000" cy="4495799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en-US" sz="2800" dirty="0" smtClean="0"/>
              <a:t>DPW: international operator of container terminals</a:t>
            </a:r>
          </a:p>
          <a:p>
            <a:pPr lvl="1">
              <a:spcBef>
                <a:spcPts val="300"/>
              </a:spcBef>
              <a:spcAft>
                <a:spcPts val="600"/>
              </a:spcAft>
            </a:pPr>
            <a:r>
              <a:rPr lang="en-US" sz="2400" dirty="0" smtClean="0"/>
              <a:t>Operation in 22 countries</a:t>
            </a:r>
          </a:p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en-US" sz="2800" dirty="0" smtClean="0"/>
              <a:t>42 terminals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400" dirty="0" smtClean="0"/>
              <a:t>UAE, ME, Europe, Africa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400" dirty="0" smtClean="0"/>
              <a:t>Asia-Pac, Indian Sub-continent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400" dirty="0" smtClean="0"/>
              <a:t>Australasia, Americas</a:t>
            </a:r>
          </a:p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en-US" sz="2800" dirty="0" smtClean="0"/>
              <a:t>Purpose: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2400" dirty="0" smtClean="0"/>
              <a:t>Develop infrastructure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2400" dirty="0" smtClean="0"/>
              <a:t>Expand operations</a:t>
            </a:r>
          </a:p>
          <a:p>
            <a:pPr lvl="1">
              <a:spcBef>
                <a:spcPts val="300"/>
              </a:spcBef>
              <a:spcAft>
                <a:spcPts val="600"/>
              </a:spcAft>
            </a:pPr>
            <a:r>
              <a:rPr lang="en-US" sz="2400" dirty="0" smtClean="0"/>
              <a:t>Terminal 2 </a:t>
            </a:r>
            <a:r>
              <a:rPr lang="en-US" sz="1600" dirty="0" smtClean="0"/>
              <a:t>(additional terminal adjacent to Jebel Ali Terminal within JAFZ)</a:t>
            </a:r>
          </a:p>
          <a:p>
            <a:pPr>
              <a:spcBef>
                <a:spcPts val="300"/>
              </a:spcBef>
              <a:spcAft>
                <a:spcPts val="600"/>
              </a:spcAft>
            </a:pPr>
            <a:endParaRPr lang="en-US" sz="2400" dirty="0" smtClean="0"/>
          </a:p>
          <a:p>
            <a:pPr lvl="1">
              <a:spcAft>
                <a:spcPts val="600"/>
              </a:spcAft>
            </a:pPr>
            <a:endParaRPr lang="en-US" sz="2400" dirty="0" smtClean="0"/>
          </a:p>
          <a:p>
            <a:pPr lvl="1">
              <a:spcAft>
                <a:spcPts val="600"/>
              </a:spcAft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6" name="Text Box 8"/>
          <p:cNvSpPr txBox="1">
            <a:spLocks noChangeArrowheads="1"/>
          </p:cNvSpPr>
          <p:nvPr/>
        </p:nvSpPr>
        <p:spPr bwMode="auto">
          <a:xfrm>
            <a:off x="2641600" y="5311221"/>
            <a:ext cx="1701800" cy="55617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 type="none" w="med" len="lg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1000" dirty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Periodic </a:t>
            </a:r>
            <a:r>
              <a:rPr lang="en-GB" sz="1000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Distribution Amounts </a:t>
            </a:r>
            <a:r>
              <a:rPr lang="en-GB" sz="1000" dirty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and </a:t>
            </a:r>
            <a:r>
              <a:rPr lang="en-GB" sz="1000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Dissolution Distribution Amount</a:t>
            </a:r>
            <a:endParaRPr lang="en-GB" sz="1000" dirty="0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60" name="Text Box 12"/>
          <p:cNvSpPr txBox="1">
            <a:spLocks noChangeArrowheads="1"/>
          </p:cNvSpPr>
          <p:nvPr/>
        </p:nvSpPr>
        <p:spPr bwMode="auto">
          <a:xfrm>
            <a:off x="4495800" y="2667000"/>
            <a:ext cx="838200" cy="55617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miter lim="800000"/>
            <a:headEnd type="none" w="med" len="lg"/>
            <a:tailEnd type="none" w="med" len="lg"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000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Proceeds</a:t>
            </a:r>
          </a:p>
          <a:p>
            <a:pPr algn="ctr" eaLnBrk="0" hangingPunct="0">
              <a:spcBef>
                <a:spcPts val="0"/>
              </a:spcBef>
            </a:pPr>
            <a:r>
              <a:rPr lang="en-GB" sz="1000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of Certificates</a:t>
            </a:r>
            <a:endParaRPr lang="en-GB" sz="1000" dirty="0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61" name="Text Box 13"/>
          <p:cNvSpPr txBox="1">
            <a:spLocks noChangeArrowheads="1"/>
          </p:cNvSpPr>
          <p:nvPr/>
        </p:nvSpPr>
        <p:spPr bwMode="auto">
          <a:xfrm>
            <a:off x="3429000" y="2667000"/>
            <a:ext cx="909637" cy="55617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 type="none" w="med" len="lg"/>
            <a:tailEnd type="none" w="med" len="lg"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000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Periodic Distribution of Amounts</a:t>
            </a:r>
            <a:endParaRPr lang="en-GB" sz="1000" dirty="0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63" name="Text Box 15"/>
          <p:cNvSpPr txBox="1">
            <a:spLocks noChangeArrowheads="1"/>
          </p:cNvSpPr>
          <p:nvPr/>
        </p:nvSpPr>
        <p:spPr bwMode="auto">
          <a:xfrm>
            <a:off x="4495800" y="5334000"/>
            <a:ext cx="825500" cy="55617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miter lim="800000"/>
            <a:headEnd type="none" w="med" len="lg"/>
            <a:tailEnd type="none" w="med" len="lg"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000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Proceeds of Certificates</a:t>
            </a:r>
            <a:endParaRPr lang="en-GB" sz="1000" dirty="0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65" name="Text Box 17"/>
          <p:cNvSpPr txBox="1">
            <a:spLocks noChangeArrowheads="1"/>
          </p:cNvSpPr>
          <p:nvPr/>
        </p:nvSpPr>
        <p:spPr bwMode="auto">
          <a:xfrm>
            <a:off x="5562600" y="5358132"/>
            <a:ext cx="901700" cy="43306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 type="none" w="med" len="lg"/>
            <a:tailEnd type="none" w="med" len="lg"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1100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Declaration of Trust</a:t>
            </a:r>
            <a:endParaRPr lang="en-GB" sz="1100" dirty="0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70" name="Text Box 22"/>
          <p:cNvSpPr txBox="1">
            <a:spLocks noChangeArrowheads="1"/>
          </p:cNvSpPr>
          <p:nvPr/>
        </p:nvSpPr>
        <p:spPr bwMode="auto">
          <a:xfrm>
            <a:off x="1981200" y="3962400"/>
            <a:ext cx="1352550" cy="263791"/>
          </a:xfrm>
          <a:prstGeom prst="rect">
            <a:avLst/>
          </a:prstGeom>
          <a:solidFill>
            <a:schemeClr val="bg1"/>
          </a:solidFill>
          <a:ln w="6350">
            <a:noFill/>
            <a:miter lim="800000"/>
            <a:headEnd type="none" w="med" len="lg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100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Exercise Price *</a:t>
            </a:r>
            <a:endParaRPr lang="en-GB" sz="1100" dirty="0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73" name="Line 25"/>
          <p:cNvSpPr>
            <a:spLocks noChangeShapeType="1"/>
          </p:cNvSpPr>
          <p:nvPr/>
        </p:nvSpPr>
        <p:spPr bwMode="auto">
          <a:xfrm flipV="1">
            <a:off x="3733800" y="3724274"/>
            <a:ext cx="452438" cy="9525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none" w="med" len="lg"/>
            <a:tailEnd type="none" w="med" len="lg"/>
          </a:ln>
          <a:effectLst/>
        </p:spPr>
        <p:txBody>
          <a:bodyPr wrap="none" lIns="90000" tIns="46800" rIns="90000" bIns="46800" anchor="ctr"/>
          <a:lstStyle/>
          <a:p>
            <a:endParaRPr lang="en-US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52" name="Text Box 4"/>
          <p:cNvSpPr txBox="1">
            <a:spLocks noChangeArrowheads="1"/>
          </p:cNvSpPr>
          <p:nvPr/>
        </p:nvSpPr>
        <p:spPr bwMode="auto">
          <a:xfrm>
            <a:off x="4038600" y="1791376"/>
            <a:ext cx="2162175" cy="494624"/>
          </a:xfrm>
          <a:prstGeom prst="rect">
            <a:avLst/>
          </a:prstGeom>
          <a:noFill/>
          <a:ln w="6350">
            <a:solidFill>
              <a:schemeClr val="tx2"/>
            </a:solidFill>
            <a:miter lim="800000"/>
            <a:headEnd type="none" w="med" len="lg"/>
            <a:tailEnd type="none" w="med" len="lg"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200" b="1" dirty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/>
            </a:r>
            <a:br>
              <a:rPr lang="en-GB" sz="200" b="1" dirty="0">
                <a:latin typeface="Malgun Gothic" pitchFamily="34" charset="-127"/>
                <a:ea typeface="Malgun Gothic" pitchFamily="34" charset="-127"/>
                <a:cs typeface="Arial" pitchFamily="34" charset="0"/>
              </a:rPr>
            </a:br>
            <a:r>
              <a:rPr lang="en-GB" sz="1100" b="1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DP World Ltd</a:t>
            </a:r>
            <a:r>
              <a:rPr lang="en-GB" sz="1100" b="1" dirty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/>
            </a:r>
            <a:br>
              <a:rPr lang="en-GB" sz="1100" b="1" dirty="0">
                <a:latin typeface="Malgun Gothic" pitchFamily="34" charset="-127"/>
                <a:ea typeface="Malgun Gothic" pitchFamily="34" charset="-127"/>
                <a:cs typeface="Arial" pitchFamily="34" charset="0"/>
              </a:rPr>
            </a:br>
            <a:r>
              <a:rPr lang="en-GB" sz="1100" b="1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(</a:t>
            </a:r>
            <a:r>
              <a:rPr lang="en-GB" sz="1100" b="1" dirty="0" err="1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Mudarib</a:t>
            </a:r>
            <a:r>
              <a:rPr lang="en-GB" sz="1100" b="1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)</a:t>
            </a:r>
            <a:r>
              <a:rPr lang="en-GB" sz="1100" dirty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/>
            </a:r>
            <a:br>
              <a:rPr lang="en-GB" sz="1100" dirty="0">
                <a:latin typeface="Malgun Gothic" pitchFamily="34" charset="-127"/>
                <a:ea typeface="Malgun Gothic" pitchFamily="34" charset="-127"/>
                <a:cs typeface="Arial" pitchFamily="34" charset="0"/>
              </a:rPr>
            </a:br>
            <a:endParaRPr lang="en-GB" sz="200" b="1" dirty="0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53" name="Text Box 5"/>
          <p:cNvSpPr txBox="1">
            <a:spLocks noChangeArrowheads="1"/>
          </p:cNvSpPr>
          <p:nvPr/>
        </p:nvSpPr>
        <p:spPr bwMode="auto">
          <a:xfrm>
            <a:off x="3733800" y="3733799"/>
            <a:ext cx="2566988" cy="1040927"/>
          </a:xfrm>
          <a:prstGeom prst="rect">
            <a:avLst/>
          </a:prstGeom>
          <a:noFill/>
          <a:ln w="6350">
            <a:solidFill>
              <a:schemeClr val="tx2"/>
            </a:solidFill>
            <a:miter lim="800000"/>
            <a:headEnd type="none" w="med" len="lg"/>
            <a:tailEnd type="none" w="med" len="lg"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b="1" dirty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/>
            </a:r>
            <a:br>
              <a:rPr lang="en-GB" sz="1200" b="1" dirty="0">
                <a:latin typeface="Malgun Gothic" pitchFamily="34" charset="-127"/>
                <a:ea typeface="Malgun Gothic" pitchFamily="34" charset="-127"/>
                <a:cs typeface="Arial" pitchFamily="34" charset="0"/>
              </a:rPr>
            </a:br>
            <a:r>
              <a:rPr lang="en-GB" sz="1100" b="1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DP World </a:t>
            </a:r>
            <a:r>
              <a:rPr lang="en-GB" sz="1100" b="1" dirty="0" err="1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Sukuk</a:t>
            </a:r>
            <a:r>
              <a:rPr lang="en-GB" sz="1100" b="1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 Ltd</a:t>
            </a:r>
          </a:p>
          <a:p>
            <a:pPr algn="ctr" eaLnBrk="0" hangingPunct="0">
              <a:spcBef>
                <a:spcPct val="50000"/>
              </a:spcBef>
            </a:pPr>
            <a:r>
              <a:rPr lang="en-GB" sz="1100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(Issuer and Trustee pursuant to Declaration of Trust)</a:t>
            </a:r>
            <a:r>
              <a:rPr lang="en-GB" sz="1100" dirty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/>
            </a:r>
            <a:br>
              <a:rPr lang="en-GB" sz="1100" dirty="0">
                <a:latin typeface="Malgun Gothic" pitchFamily="34" charset="-127"/>
                <a:ea typeface="Malgun Gothic" pitchFamily="34" charset="-127"/>
                <a:cs typeface="Arial" pitchFamily="34" charset="0"/>
              </a:rPr>
            </a:br>
            <a:endParaRPr lang="en-GB" sz="1100" dirty="0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87" name="Text Box 39"/>
          <p:cNvSpPr txBox="1">
            <a:spLocks noChangeArrowheads="1"/>
          </p:cNvSpPr>
          <p:nvPr/>
        </p:nvSpPr>
        <p:spPr bwMode="auto">
          <a:xfrm>
            <a:off x="381000" y="3717925"/>
            <a:ext cx="1524000" cy="933205"/>
          </a:xfrm>
          <a:prstGeom prst="rect">
            <a:avLst/>
          </a:prstGeom>
          <a:noFill/>
          <a:ln w="6350">
            <a:solidFill>
              <a:schemeClr val="tx2"/>
            </a:solidFill>
            <a:miter lim="800000"/>
            <a:headEnd type="none" w="med" len="lg"/>
            <a:tailEnd type="none" w="med" len="lg"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GB" sz="1200" b="1" dirty="0" smtClean="0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  <a:p>
            <a:pPr algn="ctr" eaLnBrk="0" hangingPunct="0">
              <a:spcBef>
                <a:spcPts val="0"/>
              </a:spcBef>
            </a:pPr>
            <a:r>
              <a:rPr lang="en-GB" sz="1200" b="1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DP World Ltd</a:t>
            </a:r>
          </a:p>
          <a:p>
            <a:pPr algn="ctr" eaLnBrk="0" hangingPunct="0">
              <a:spcBef>
                <a:spcPct val="50000"/>
              </a:spcBef>
            </a:pPr>
            <a:endParaRPr lang="en-GB" sz="300" b="1" dirty="0" smtClean="0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  <a:p>
            <a:pPr algn="ctr" eaLnBrk="0" hangingPunct="0">
              <a:spcBef>
                <a:spcPct val="50000"/>
              </a:spcBef>
              <a:spcAft>
                <a:spcPts val="600"/>
              </a:spcAft>
            </a:pPr>
            <a:r>
              <a:rPr lang="en-GB" sz="1200" b="1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(Obligor)</a:t>
            </a:r>
          </a:p>
          <a:p>
            <a:pPr algn="ctr" eaLnBrk="0" hangingPunct="0">
              <a:spcBef>
                <a:spcPct val="50000"/>
              </a:spcBef>
              <a:spcAft>
                <a:spcPts val="600"/>
              </a:spcAft>
            </a:pPr>
            <a:endParaRPr lang="en-GB" sz="200" b="1" dirty="0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88" name="Text Box 40"/>
          <p:cNvSpPr txBox="1">
            <a:spLocks noChangeArrowheads="1"/>
          </p:cNvSpPr>
          <p:nvPr/>
        </p:nvSpPr>
        <p:spPr bwMode="auto">
          <a:xfrm>
            <a:off x="3886200" y="6145212"/>
            <a:ext cx="2438400" cy="279180"/>
          </a:xfrm>
          <a:prstGeom prst="rect">
            <a:avLst/>
          </a:prstGeom>
          <a:noFill/>
          <a:ln w="6350">
            <a:solidFill>
              <a:schemeClr val="tx2"/>
            </a:solidFill>
            <a:miter lim="800000"/>
            <a:headEnd type="none" w="med" len="lg"/>
            <a:tailEnd type="none" w="med" len="lg"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Investors</a:t>
            </a:r>
          </a:p>
        </p:txBody>
      </p:sp>
      <p:sp>
        <p:nvSpPr>
          <p:cNvPr id="37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US" sz="3600" dirty="0" smtClean="0"/>
              <a:t>Case studies &amp; discussion</a:t>
            </a:r>
            <a:br>
              <a:rPr lang="en-US" sz="3600" dirty="0" smtClean="0"/>
            </a:br>
            <a:r>
              <a:rPr lang="en-US" sz="2400" dirty="0" smtClean="0"/>
              <a:t>DP World</a:t>
            </a:r>
            <a:endParaRPr lang="en-US" sz="2400" dirty="0"/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4495800" y="2362200"/>
            <a:ext cx="0" cy="1295400"/>
          </a:xfrm>
          <a:prstGeom prst="straightConnector1">
            <a:avLst/>
          </a:prstGeom>
          <a:ln w="28575">
            <a:solidFill>
              <a:srgbClr val="0F070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343400" y="2362200"/>
            <a:ext cx="0" cy="1295400"/>
          </a:xfrm>
          <a:prstGeom prst="straightConnector1">
            <a:avLst/>
          </a:prstGeom>
          <a:ln w="28575">
            <a:solidFill>
              <a:srgbClr val="0F070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1924050" y="3800475"/>
            <a:ext cx="1733550" cy="9525"/>
          </a:xfrm>
          <a:prstGeom prst="straightConnector1">
            <a:avLst/>
          </a:prstGeom>
          <a:ln w="28575">
            <a:solidFill>
              <a:srgbClr val="0F070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Box 4"/>
          <p:cNvSpPr txBox="1">
            <a:spLocks noChangeArrowheads="1"/>
          </p:cNvSpPr>
          <p:nvPr/>
        </p:nvSpPr>
        <p:spPr bwMode="auto">
          <a:xfrm>
            <a:off x="2057400" y="3352800"/>
            <a:ext cx="1295400" cy="402291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 type="none" w="med" len="lg"/>
            <a:tailEnd type="none" w="med" len="lg"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000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Purchase and Sale Undertakings</a:t>
            </a:r>
            <a:endParaRPr lang="en-GB" sz="1000" dirty="0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1924050" y="3952875"/>
            <a:ext cx="1733550" cy="9525"/>
          </a:xfrm>
          <a:prstGeom prst="straightConnector1">
            <a:avLst/>
          </a:prstGeom>
          <a:ln w="28575">
            <a:solidFill>
              <a:srgbClr val="0F070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>
            <a:off x="1905000" y="4419600"/>
            <a:ext cx="1695450" cy="9525"/>
          </a:xfrm>
          <a:prstGeom prst="straightConnector1">
            <a:avLst/>
          </a:prstGeom>
          <a:ln w="28575">
            <a:solidFill>
              <a:srgbClr val="0F070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 Box 4"/>
          <p:cNvSpPr txBox="1">
            <a:spLocks noChangeArrowheads="1"/>
          </p:cNvSpPr>
          <p:nvPr/>
        </p:nvSpPr>
        <p:spPr bwMode="auto">
          <a:xfrm>
            <a:off x="2057400" y="4474509"/>
            <a:ext cx="1295400" cy="556179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 type="none" w="med" len="lg"/>
            <a:tailEnd type="none" w="med" len="lg"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000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Interest under Sharia in </a:t>
            </a:r>
            <a:r>
              <a:rPr lang="en-GB" sz="1000" dirty="0" err="1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Mudaraba</a:t>
            </a:r>
            <a:r>
              <a:rPr lang="en-GB" sz="1000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 Assets</a:t>
            </a:r>
            <a:endParaRPr lang="en-GB" sz="1000" dirty="0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cxnSp>
        <p:nvCxnSpPr>
          <p:cNvPr id="62" name="Straight Arrow Connector 61"/>
          <p:cNvCxnSpPr>
            <a:stCxn id="90" idx="2"/>
          </p:cNvCxnSpPr>
          <p:nvPr/>
        </p:nvCxnSpPr>
        <p:spPr>
          <a:xfrm flipH="1">
            <a:off x="5943600" y="3176268"/>
            <a:ext cx="6350" cy="557532"/>
          </a:xfrm>
          <a:prstGeom prst="straightConnector1">
            <a:avLst/>
          </a:prstGeom>
          <a:ln w="28575">
            <a:solidFill>
              <a:srgbClr val="0F070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4343400" y="4800600"/>
            <a:ext cx="0" cy="1295400"/>
          </a:xfrm>
          <a:prstGeom prst="straightConnector1">
            <a:avLst/>
          </a:prstGeom>
          <a:ln w="28575">
            <a:solidFill>
              <a:srgbClr val="0F070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4495800" y="4800600"/>
            <a:ext cx="0" cy="1295400"/>
          </a:xfrm>
          <a:prstGeom prst="straightConnector1">
            <a:avLst/>
          </a:prstGeom>
          <a:ln w="28575">
            <a:solidFill>
              <a:srgbClr val="0F070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 Box 17"/>
          <p:cNvSpPr txBox="1">
            <a:spLocks noChangeArrowheads="1"/>
          </p:cNvSpPr>
          <p:nvPr/>
        </p:nvSpPr>
        <p:spPr bwMode="auto">
          <a:xfrm>
            <a:off x="5499100" y="2743200"/>
            <a:ext cx="901700" cy="43306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 type="none" w="med" len="lg"/>
            <a:tailEnd type="none" w="med" len="lg"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1100" dirty="0" err="1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Mudaraba</a:t>
            </a:r>
            <a:r>
              <a:rPr lang="en-GB" sz="1100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 Agreement</a:t>
            </a:r>
            <a:endParaRPr lang="en-GB" sz="1100" dirty="0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cxnSp>
        <p:nvCxnSpPr>
          <p:cNvPr id="102" name="Straight Arrow Connector 101"/>
          <p:cNvCxnSpPr>
            <a:stCxn id="693265" idx="0"/>
          </p:cNvCxnSpPr>
          <p:nvPr/>
        </p:nvCxnSpPr>
        <p:spPr>
          <a:xfrm flipV="1">
            <a:off x="6013450" y="4800600"/>
            <a:ext cx="6350" cy="557532"/>
          </a:xfrm>
          <a:prstGeom prst="straightConnector1">
            <a:avLst/>
          </a:prstGeom>
          <a:ln w="28575">
            <a:solidFill>
              <a:srgbClr val="0F070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stCxn id="90" idx="0"/>
          </p:cNvCxnSpPr>
          <p:nvPr/>
        </p:nvCxnSpPr>
        <p:spPr>
          <a:xfrm flipH="1" flipV="1">
            <a:off x="5943600" y="2286000"/>
            <a:ext cx="6350" cy="457200"/>
          </a:xfrm>
          <a:prstGeom prst="straightConnector1">
            <a:avLst/>
          </a:prstGeom>
          <a:ln w="28575">
            <a:solidFill>
              <a:srgbClr val="0F070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>
            <a:off x="6019800" y="5815332"/>
            <a:ext cx="0" cy="280668"/>
          </a:xfrm>
          <a:prstGeom prst="straightConnector1">
            <a:avLst/>
          </a:prstGeom>
          <a:ln w="28575">
            <a:solidFill>
              <a:srgbClr val="0F070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US" sz="3600" dirty="0" smtClean="0"/>
              <a:t>Case studies &amp; discussion</a:t>
            </a:r>
            <a:br>
              <a:rPr lang="en-US" sz="3600" dirty="0" smtClean="0"/>
            </a:br>
            <a:r>
              <a:rPr lang="en-US" sz="2400" dirty="0" smtClean="0"/>
              <a:t>DP World </a:t>
            </a:r>
            <a:r>
              <a:rPr lang="en-US" sz="2400" dirty="0" err="1" smtClean="0"/>
              <a:t>Sukuk</a:t>
            </a:r>
            <a:endParaRPr lang="en-US" sz="2400" dirty="0"/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752601"/>
            <a:ext cx="8001000" cy="4495799"/>
          </a:xfrm>
        </p:spPr>
        <p:txBody>
          <a:bodyPr/>
          <a:lstStyle/>
          <a:p>
            <a:r>
              <a:rPr lang="en-US" sz="2800" dirty="0" smtClean="0"/>
              <a:t>Lead Arrangers:</a:t>
            </a:r>
          </a:p>
          <a:p>
            <a:pPr lvl="1"/>
            <a:r>
              <a:rPr lang="en-US" sz="2400" dirty="0" smtClean="0"/>
              <a:t>Barclays</a:t>
            </a:r>
          </a:p>
          <a:p>
            <a:pPr lvl="1"/>
            <a:r>
              <a:rPr lang="en-US" sz="2400" dirty="0" smtClean="0"/>
              <a:t>DB</a:t>
            </a:r>
          </a:p>
          <a:p>
            <a:pPr>
              <a:spcBef>
                <a:spcPts val="2400"/>
              </a:spcBef>
              <a:spcAft>
                <a:spcPts val="1200"/>
              </a:spcAft>
            </a:pPr>
            <a:r>
              <a:rPr lang="en-US" sz="2800" dirty="0" smtClean="0"/>
              <a:t>Trust over </a:t>
            </a:r>
            <a:r>
              <a:rPr lang="en-US" sz="2800" dirty="0" err="1" smtClean="0"/>
              <a:t>Mudaraba</a:t>
            </a:r>
            <a:r>
              <a:rPr lang="en-US" sz="2800" dirty="0" smtClean="0"/>
              <a:t> assets</a:t>
            </a:r>
            <a:endParaRPr lang="en-US" sz="1200" dirty="0" smtClean="0">
              <a:solidFill>
                <a:srgbClr val="C00000"/>
              </a:solidFill>
            </a:endParaRPr>
          </a:p>
          <a:p>
            <a:r>
              <a:rPr lang="en-US" sz="2800" dirty="0" err="1" smtClean="0"/>
              <a:t>Mudaraba</a:t>
            </a:r>
            <a:r>
              <a:rPr lang="en-US" sz="2800" dirty="0" smtClean="0"/>
              <a:t> assets:</a:t>
            </a:r>
          </a:p>
          <a:p>
            <a:pPr lvl="1"/>
            <a:r>
              <a:rPr lang="en-US" sz="2400" dirty="0" smtClean="0"/>
              <a:t>Share of DPW assets (</a:t>
            </a:r>
            <a:r>
              <a:rPr lang="en-US" sz="2400" dirty="0" err="1" smtClean="0"/>
              <a:t>mudaraba</a:t>
            </a:r>
            <a:r>
              <a:rPr lang="en-US" sz="2400" dirty="0" smtClean="0"/>
              <a:t> capital)</a:t>
            </a:r>
          </a:p>
          <a:p>
            <a:pPr lvl="1"/>
            <a:r>
              <a:rPr lang="en-US" sz="2400" dirty="0" err="1" smtClean="0"/>
              <a:t>Mudarib</a:t>
            </a:r>
            <a:r>
              <a:rPr lang="en-US" sz="2400" dirty="0" smtClean="0"/>
              <a:t>: DPW</a:t>
            </a:r>
          </a:p>
          <a:p>
            <a:r>
              <a:rPr lang="en-US" sz="2800" dirty="0" smtClean="0"/>
              <a:t>Profit:</a:t>
            </a:r>
          </a:p>
          <a:p>
            <a:pPr lvl="1"/>
            <a:r>
              <a:rPr lang="en-US" sz="2400" dirty="0" smtClean="0"/>
              <a:t>Biannual profit distribution (99:1)</a:t>
            </a:r>
            <a:endParaRPr lang="en-US" sz="2800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590800" y="2286001"/>
            <a:ext cx="2362200" cy="83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DIB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dirty="0" smtClean="0">
                <a:latin typeface="+mn-lt"/>
                <a:cs typeface="+mn-cs"/>
              </a:rPr>
              <a:t>Citigroup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447800"/>
            <a:ext cx="8001000" cy="4648200"/>
          </a:xfrm>
        </p:spPr>
        <p:txBody>
          <a:bodyPr/>
          <a:lstStyle/>
          <a:p>
            <a:r>
              <a:rPr lang="en-US" sz="2800" dirty="0" smtClean="0"/>
              <a:t>Investments in infrastructure by 2030 require an estimated USD 71 </a:t>
            </a:r>
            <a:r>
              <a:rPr lang="en-US" sz="2800" dirty="0" err="1" smtClean="0"/>
              <a:t>tr</a:t>
            </a:r>
            <a:r>
              <a:rPr lang="en-US" sz="2800" dirty="0" smtClean="0"/>
              <a:t> (OECD)</a:t>
            </a:r>
          </a:p>
          <a:p>
            <a:pPr lvl="1"/>
            <a:r>
              <a:rPr lang="en-GB" sz="2400" dirty="0" smtClean="0"/>
              <a:t>Road, rail, telecommunication, electricity and water</a:t>
            </a:r>
          </a:p>
          <a:p>
            <a:pPr>
              <a:buNone/>
            </a:pPr>
            <a:r>
              <a:rPr lang="en-GB" sz="1600" dirty="0" smtClean="0"/>
              <a:t>	         (without including seaports, airports and social infrastructure)</a:t>
            </a:r>
          </a:p>
          <a:p>
            <a:pPr>
              <a:buNone/>
            </a:pPr>
            <a:r>
              <a:rPr lang="en-GB" sz="1600" dirty="0" smtClean="0"/>
              <a:t>	          ==&gt; around 2.5% of global GDP to 2030</a:t>
            </a:r>
          </a:p>
          <a:p>
            <a:pPr>
              <a:spcBef>
                <a:spcPts val="1800"/>
              </a:spcBef>
            </a:pPr>
            <a:r>
              <a:rPr lang="en-GB" sz="2800" dirty="0" smtClean="0"/>
              <a:t>Expected required infrastructural investment in the GCC between 2010-20: USD 535 </a:t>
            </a:r>
            <a:r>
              <a:rPr lang="en-GB" sz="2800" dirty="0" err="1" smtClean="0"/>
              <a:t>bn</a:t>
            </a:r>
            <a:r>
              <a:rPr lang="en-GB" sz="2800" dirty="0" smtClean="0"/>
              <a:t> to 2 </a:t>
            </a:r>
            <a:r>
              <a:rPr lang="en-GB" sz="2800" dirty="0" err="1" smtClean="0"/>
              <a:t>tr</a:t>
            </a:r>
            <a:endParaRPr lang="en-GB" sz="2800" dirty="0" smtClean="0"/>
          </a:p>
          <a:p>
            <a:r>
              <a:rPr lang="en-GB" sz="2800" dirty="0" smtClean="0"/>
              <a:t>GCC also key market for </a:t>
            </a:r>
            <a:r>
              <a:rPr lang="en-GB" sz="2800" dirty="0" err="1" smtClean="0"/>
              <a:t>sukuk</a:t>
            </a:r>
            <a:r>
              <a:rPr lang="en-GB" sz="2800" dirty="0" smtClean="0"/>
              <a:t> issuances</a:t>
            </a:r>
          </a:p>
          <a:p>
            <a:r>
              <a:rPr lang="en-GB" sz="2800" dirty="0" smtClean="0"/>
              <a:t>Africa: annual infrastructure financing gap of USD35 </a:t>
            </a:r>
            <a:r>
              <a:rPr lang="en-GB" sz="2800" dirty="0" err="1" smtClean="0"/>
              <a:t>bn</a:t>
            </a:r>
            <a:r>
              <a:rPr lang="en-GB" sz="2800" dirty="0" smtClean="0"/>
              <a:t> per year (WB)</a:t>
            </a:r>
            <a:endParaRPr lang="en-US" sz="2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762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Case studies: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Sukuk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for infrastructure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6019800" y="6248400"/>
            <a:ext cx="2590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** Statistics courtesy</a:t>
            </a:r>
            <a:r>
              <a:rPr kumimoji="0" lang="en-US" sz="1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of MIFC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US" sz="3600" dirty="0" smtClean="0"/>
              <a:t>Case studies &amp; discussion</a:t>
            </a:r>
            <a:br>
              <a:rPr lang="en-US" sz="3600" dirty="0" smtClean="0"/>
            </a:br>
            <a:r>
              <a:rPr lang="en-US" sz="2400" dirty="0" smtClean="0"/>
              <a:t>DP World </a:t>
            </a:r>
            <a:r>
              <a:rPr lang="en-US" sz="2400" dirty="0" err="1" smtClean="0"/>
              <a:t>Sukuk</a:t>
            </a:r>
            <a:endParaRPr lang="en-US" sz="2400" dirty="0"/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752601"/>
            <a:ext cx="8001000" cy="4495799"/>
          </a:xfrm>
        </p:spPr>
        <p:txBody>
          <a:bodyPr/>
          <a:lstStyle/>
          <a:p>
            <a:r>
              <a:rPr lang="en-US" sz="2800" dirty="0" err="1" smtClean="0"/>
              <a:t>Perfomance</a:t>
            </a:r>
            <a:r>
              <a:rPr lang="en-US" sz="2800" dirty="0" smtClean="0"/>
              <a:t> incentive (bonus):</a:t>
            </a:r>
          </a:p>
          <a:p>
            <a:pPr lvl="1"/>
            <a:r>
              <a:rPr lang="en-US" sz="2400" dirty="0" smtClean="0"/>
              <a:t>Periodic profit payments</a:t>
            </a:r>
          </a:p>
          <a:p>
            <a:pPr lvl="1"/>
            <a:r>
              <a:rPr lang="en-US" sz="2400" dirty="0" smtClean="0"/>
              <a:t>If     &gt; : all excess to DPW </a:t>
            </a:r>
            <a:r>
              <a:rPr lang="en-US" sz="1200" dirty="0" smtClean="0">
                <a:solidFill>
                  <a:srgbClr val="C00000"/>
                </a:solidFill>
              </a:rPr>
              <a:t>(as </a:t>
            </a:r>
            <a:r>
              <a:rPr lang="en-US" sz="1200" dirty="0" err="1" smtClean="0">
                <a:solidFill>
                  <a:srgbClr val="C00000"/>
                </a:solidFill>
              </a:rPr>
              <a:t>Mudarib</a:t>
            </a:r>
            <a:r>
              <a:rPr lang="en-US" sz="1200" dirty="0" smtClean="0">
                <a:solidFill>
                  <a:srgbClr val="C00000"/>
                </a:solidFill>
              </a:rPr>
              <a:t>)</a:t>
            </a:r>
          </a:p>
          <a:p>
            <a:pPr lvl="1"/>
            <a:r>
              <a:rPr lang="en-US" sz="2400" dirty="0" smtClean="0"/>
              <a:t>If     &lt; : “SC liquidity facility”</a:t>
            </a:r>
          </a:p>
          <a:p>
            <a:r>
              <a:rPr lang="en-US" sz="2800" dirty="0" smtClean="0"/>
              <a:t>Liquidity facility:</a:t>
            </a:r>
          </a:p>
          <a:p>
            <a:pPr lvl="1"/>
            <a:r>
              <a:rPr lang="en-US" sz="2400" dirty="0" smtClean="0"/>
              <a:t>Operation?</a:t>
            </a:r>
          </a:p>
          <a:p>
            <a:pPr lvl="1"/>
            <a:r>
              <a:rPr lang="en-US" sz="2400" dirty="0" smtClean="0"/>
              <a:t>Loan: return?</a:t>
            </a:r>
          </a:p>
          <a:p>
            <a:r>
              <a:rPr lang="en-US" sz="2800" dirty="0" smtClean="0"/>
              <a:t>Construction liquidation price:</a:t>
            </a:r>
          </a:p>
          <a:p>
            <a:pPr lvl="1"/>
            <a:r>
              <a:rPr lang="en-US" sz="2400" dirty="0" smtClean="0"/>
              <a:t>Capital +   + SCLF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295400" y="2667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∏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295400" y="31242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∏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133600" y="5410200"/>
            <a:ext cx="685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∏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US" sz="3600" dirty="0" smtClean="0"/>
              <a:t>Case studies &amp; discussion</a:t>
            </a:r>
            <a:br>
              <a:rPr lang="en-US" sz="3600" dirty="0" smtClean="0"/>
            </a:br>
            <a:r>
              <a:rPr lang="en-US" sz="2400" dirty="0" smtClean="0"/>
              <a:t>DP World </a:t>
            </a:r>
            <a:r>
              <a:rPr lang="en-US" sz="2400" dirty="0" err="1" smtClean="0"/>
              <a:t>Sukuk</a:t>
            </a:r>
            <a:endParaRPr lang="en-US" sz="2400" dirty="0"/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752601"/>
            <a:ext cx="8001000" cy="4495799"/>
          </a:xfrm>
        </p:spPr>
        <p:txBody>
          <a:bodyPr/>
          <a:lstStyle/>
          <a:p>
            <a:r>
              <a:rPr lang="en-US" sz="2800" dirty="0" smtClean="0"/>
              <a:t>Mudaraba: expected</a:t>
            </a:r>
          </a:p>
          <a:p>
            <a:r>
              <a:rPr lang="en-US" sz="2800" dirty="0" smtClean="0"/>
              <a:t>If &lt; ?</a:t>
            </a:r>
          </a:p>
          <a:p>
            <a:r>
              <a:rPr lang="en-US" sz="2800" dirty="0" smtClean="0"/>
              <a:t>Concepts:</a:t>
            </a:r>
          </a:p>
          <a:p>
            <a:pPr lvl="1"/>
            <a:r>
              <a:rPr lang="en-US" sz="2400" dirty="0" smtClean="0"/>
              <a:t>“Feasibility study”</a:t>
            </a:r>
          </a:p>
          <a:p>
            <a:pPr lvl="1"/>
            <a:r>
              <a:rPr lang="en-US" sz="2400" dirty="0" smtClean="0"/>
              <a:t>“Responsibility”</a:t>
            </a:r>
          </a:p>
          <a:p>
            <a:r>
              <a:rPr lang="en-US" sz="2800" dirty="0" smtClean="0"/>
              <a:t>PU by DPW (closing date)</a:t>
            </a:r>
          </a:p>
          <a:p>
            <a:r>
              <a:rPr lang="en-US" sz="2800" dirty="0" smtClean="0"/>
              <a:t>Formula-based EP</a:t>
            </a:r>
          </a:p>
          <a:p>
            <a:r>
              <a:rPr lang="en-US" sz="2800" dirty="0" smtClean="0"/>
              <a:t>Purpose: guarantee</a:t>
            </a:r>
          </a:p>
          <a:p>
            <a:r>
              <a:rPr lang="en-US" sz="2800" dirty="0" smtClean="0"/>
              <a:t>AAOIFI?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3733800" y="17526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∏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urved Left Arrow 4"/>
          <p:cNvSpPr/>
          <p:nvPr/>
        </p:nvSpPr>
        <p:spPr>
          <a:xfrm rot="674651">
            <a:off x="3733800" y="5486400"/>
            <a:ext cx="381000" cy="6096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228600" y="76200"/>
            <a:ext cx="8229600" cy="1143000"/>
          </a:xfrm>
        </p:spPr>
        <p:txBody>
          <a:bodyPr/>
          <a:lstStyle/>
          <a:p>
            <a:r>
              <a:rPr lang="en-US" sz="3600" dirty="0" smtClean="0"/>
              <a:t>Case studies &amp; discussion</a:t>
            </a:r>
            <a:br>
              <a:rPr lang="en-US" sz="3600" dirty="0" smtClean="0"/>
            </a:br>
            <a:r>
              <a:rPr lang="en-US" sz="2400" dirty="0" smtClean="0"/>
              <a:t>AAOIFI’s position on </a:t>
            </a:r>
            <a:r>
              <a:rPr lang="en-US" sz="2400" dirty="0" err="1" smtClean="0"/>
              <a:t>Sukuk</a:t>
            </a:r>
            <a:endParaRPr lang="en-US" sz="2400" dirty="0"/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447800"/>
            <a:ext cx="8001000" cy="4800600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Tradeability:</a:t>
            </a:r>
          </a:p>
          <a:p>
            <a:endParaRPr lang="en-US" sz="500" dirty="0" smtClean="0"/>
          </a:p>
          <a:p>
            <a:r>
              <a:rPr lang="en-US" sz="2400" dirty="0" smtClean="0"/>
              <a:t>Investment </a:t>
            </a:r>
            <a:r>
              <a:rPr lang="en-US" sz="2400" dirty="0" err="1" smtClean="0"/>
              <a:t>sukuk</a:t>
            </a:r>
            <a:endParaRPr lang="en-US" sz="2400" dirty="0" smtClean="0"/>
          </a:p>
          <a:p>
            <a:pPr lvl="1">
              <a:spcBef>
                <a:spcPts val="0"/>
              </a:spcBef>
            </a:pPr>
            <a:r>
              <a:rPr lang="en-US" sz="2000" dirty="0" smtClean="0"/>
              <a:t>Includes: </a:t>
            </a:r>
            <a:r>
              <a:rPr lang="en-US" sz="2000" dirty="0" err="1" smtClean="0"/>
              <a:t>mudaraba</a:t>
            </a:r>
            <a:r>
              <a:rPr lang="en-US" sz="2000" dirty="0" smtClean="0"/>
              <a:t>, </a:t>
            </a:r>
            <a:r>
              <a:rPr lang="en-US" sz="2000" dirty="0" err="1" smtClean="0"/>
              <a:t>musharaka</a:t>
            </a:r>
            <a:r>
              <a:rPr lang="en-US" sz="2000" dirty="0" smtClean="0"/>
              <a:t>, </a:t>
            </a:r>
            <a:r>
              <a:rPr lang="en-US" sz="2000" dirty="0" err="1" smtClean="0"/>
              <a:t>wakalatul</a:t>
            </a:r>
            <a:r>
              <a:rPr lang="en-US" sz="2000" dirty="0" smtClean="0"/>
              <a:t> </a:t>
            </a:r>
            <a:r>
              <a:rPr lang="en-US" sz="2000" dirty="0" err="1" smtClean="0"/>
              <a:t>istithmar</a:t>
            </a:r>
            <a:r>
              <a:rPr lang="en-US" sz="2000" dirty="0" smtClean="0"/>
              <a:t> </a:t>
            </a:r>
            <a:r>
              <a:rPr lang="en-US" sz="1200" dirty="0" smtClean="0"/>
              <a:t>     </a:t>
            </a:r>
            <a:r>
              <a:rPr lang="en-US" sz="1200" dirty="0" smtClean="0">
                <a:solidFill>
                  <a:srgbClr val="C00000"/>
                </a:solidFill>
              </a:rPr>
              <a:t>(ownership of assets)</a:t>
            </a:r>
          </a:p>
          <a:p>
            <a:pPr lvl="1"/>
            <a:r>
              <a:rPr lang="en-US" sz="2000" dirty="0" smtClean="0"/>
              <a:t>Prior to activity commencement: </a:t>
            </a:r>
            <a:r>
              <a:rPr lang="en-US" sz="2000" dirty="0" err="1" smtClean="0"/>
              <a:t>Sarf</a:t>
            </a:r>
            <a:r>
              <a:rPr lang="en-US" sz="2000" dirty="0" smtClean="0"/>
              <a:t>, debt         </a:t>
            </a:r>
          </a:p>
          <a:p>
            <a:pPr lvl="1"/>
            <a:r>
              <a:rPr lang="en-US" sz="2000" dirty="0" smtClean="0"/>
              <a:t>Nominal (fv) X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Implication?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/>
              <a:t>PU?</a:t>
            </a:r>
            <a:endParaRPr lang="en-US" sz="24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971800" y="2209800"/>
            <a:ext cx="14176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SzPct val="200000"/>
              <a:buFont typeface="Wingdings" pitchFamily="2" charset="2"/>
              <a:buChar char="ü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507162" y="2590800"/>
            <a:ext cx="14176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SzPct val="200000"/>
              <a:buFont typeface="Wingdings" pitchFamily="2" charset="2"/>
              <a:buChar char="ü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592762" y="2895600"/>
            <a:ext cx="14176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SzPct val="200000"/>
              <a:buFont typeface="Wingdings" pitchFamily="2" charset="2"/>
              <a:buChar char="ü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" y="4724400"/>
            <a:ext cx="6400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One further angle:</a:t>
            </a:r>
          </a:p>
          <a:p>
            <a:pPr marL="800100" lvl="1" indent="-342900" algn="l" rtl="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2400" noProof="0" dirty="0" smtClean="0">
                <a:latin typeface="+mn-lt"/>
                <a:cs typeface="+mn-cs"/>
              </a:rPr>
              <a:t>Business versus lease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228600" y="76200"/>
            <a:ext cx="8229600" cy="1143000"/>
          </a:xfrm>
        </p:spPr>
        <p:txBody>
          <a:bodyPr/>
          <a:lstStyle/>
          <a:p>
            <a:r>
              <a:rPr lang="en-US" sz="3600" dirty="0" smtClean="0"/>
              <a:t>Case studies &amp; discussion</a:t>
            </a:r>
            <a:br>
              <a:rPr lang="en-US" sz="3600" dirty="0" smtClean="0"/>
            </a:br>
            <a:r>
              <a:rPr lang="en-US" sz="2400" dirty="0" smtClean="0"/>
              <a:t>AAOIFI’s position on </a:t>
            </a:r>
            <a:r>
              <a:rPr lang="en-US" sz="2400" dirty="0" err="1" smtClean="0"/>
              <a:t>Sukuk</a:t>
            </a:r>
            <a:endParaRPr lang="en-US" sz="2400" dirty="0"/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76400"/>
            <a:ext cx="8001000" cy="43434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800" dirty="0" smtClean="0"/>
              <a:t>Investment </a:t>
            </a:r>
            <a:r>
              <a:rPr lang="en-US" sz="2800" dirty="0" err="1" smtClean="0"/>
              <a:t>sukuk</a:t>
            </a:r>
            <a:endParaRPr lang="en-US" sz="2800" dirty="0" smtClean="0"/>
          </a:p>
          <a:p>
            <a:pPr lvl="1">
              <a:spcBef>
                <a:spcPts val="0"/>
              </a:spcBef>
            </a:pPr>
            <a:r>
              <a:rPr lang="en-US" sz="2000" dirty="0" err="1" smtClean="0"/>
              <a:t>Mudaraba</a:t>
            </a:r>
            <a:r>
              <a:rPr lang="en-US" sz="2000" dirty="0" smtClean="0"/>
              <a:t>, </a:t>
            </a:r>
            <a:r>
              <a:rPr lang="en-US" sz="2000" dirty="0" err="1" smtClean="0"/>
              <a:t>musharaka</a:t>
            </a:r>
            <a:r>
              <a:rPr lang="en-US" sz="2000" dirty="0" smtClean="0"/>
              <a:t>, </a:t>
            </a:r>
            <a:r>
              <a:rPr lang="en-US" sz="2000" dirty="0" err="1" smtClean="0"/>
              <a:t>wakalatul</a:t>
            </a:r>
            <a:r>
              <a:rPr lang="en-US" sz="2000" dirty="0" smtClean="0"/>
              <a:t> </a:t>
            </a:r>
            <a:r>
              <a:rPr lang="en-US" sz="2000" dirty="0" err="1" smtClean="0"/>
              <a:t>istithmar</a:t>
            </a:r>
            <a:r>
              <a:rPr lang="en-US" sz="2000" dirty="0" smtClean="0"/>
              <a:t> </a:t>
            </a:r>
            <a:r>
              <a:rPr lang="en-US" sz="1200" dirty="0" smtClean="0"/>
              <a:t>     </a:t>
            </a:r>
            <a:endParaRPr lang="en-US" sz="1200" dirty="0" smtClean="0">
              <a:solidFill>
                <a:srgbClr val="C00000"/>
              </a:solidFill>
            </a:endParaRPr>
          </a:p>
          <a:p>
            <a:pPr lvl="1"/>
            <a:r>
              <a:rPr lang="en-US" sz="2000" dirty="0" smtClean="0"/>
              <a:t>Nominal (fv) X</a:t>
            </a:r>
          </a:p>
          <a:p>
            <a:pPr>
              <a:spcBef>
                <a:spcPts val="1200"/>
              </a:spcBef>
            </a:pPr>
            <a:r>
              <a:rPr lang="en-US" sz="2800" dirty="0" err="1" smtClean="0"/>
              <a:t>Ijara</a:t>
            </a:r>
            <a:r>
              <a:rPr lang="en-US" sz="2800" dirty="0" smtClean="0"/>
              <a:t> </a:t>
            </a:r>
            <a:r>
              <a:rPr lang="en-US" sz="2800" dirty="0" err="1" smtClean="0"/>
              <a:t>sukuk</a:t>
            </a:r>
            <a:r>
              <a:rPr lang="en-US" sz="2800" dirty="0" smtClean="0"/>
              <a:t>:</a:t>
            </a:r>
          </a:p>
          <a:p>
            <a:pPr lvl="1"/>
            <a:r>
              <a:rPr lang="en-US" sz="2000" dirty="0" smtClean="0"/>
              <a:t>May redeem at market price “or at a rate agreed upon” </a:t>
            </a:r>
            <a:r>
              <a:rPr lang="en-US" sz="1200" dirty="0" smtClean="0">
                <a:solidFill>
                  <a:srgbClr val="C00000"/>
                </a:solidFill>
              </a:rPr>
              <a:t>(i.e. fv)</a:t>
            </a:r>
          </a:p>
          <a:p>
            <a:pPr lvl="1"/>
            <a:r>
              <a:rPr lang="en-US" sz="2000" dirty="0" smtClean="0"/>
              <a:t>Does not apply to partnership/agency</a:t>
            </a:r>
            <a:endParaRPr lang="en-US" sz="1200" dirty="0" smtClean="0">
              <a:solidFill>
                <a:srgbClr val="C0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592762" y="2286000"/>
            <a:ext cx="14176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SzPct val="200000"/>
              <a:buFont typeface="Wingdings" pitchFamily="2" charset="2"/>
              <a:buChar char="ü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457200" y="4419600"/>
            <a:ext cx="8077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Comment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(’08)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Big debate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Focus: partnership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sukuk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“85% non-SC”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US" sz="3600" dirty="0" smtClean="0"/>
              <a:t>Case studies &amp; discussion</a:t>
            </a:r>
            <a:endParaRPr lang="en-US" sz="2800" dirty="0"/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752601"/>
            <a:ext cx="8001000" cy="4495799"/>
          </a:xfrm>
        </p:spPr>
        <p:txBody>
          <a:bodyPr/>
          <a:lstStyle/>
          <a:p>
            <a:r>
              <a:rPr lang="en-US" sz="2800" dirty="0" smtClean="0"/>
              <a:t>Opinion? </a:t>
            </a:r>
            <a:endParaRPr lang="en-US" sz="1200" dirty="0" smtClean="0">
              <a:solidFill>
                <a:srgbClr val="C00000"/>
              </a:solidFill>
            </a:endParaRPr>
          </a:p>
          <a:p>
            <a:r>
              <a:rPr lang="en-US" sz="2800" dirty="0" smtClean="0"/>
              <a:t>Key issue here?</a:t>
            </a:r>
          </a:p>
          <a:p>
            <a:pPr lvl="1"/>
            <a:r>
              <a:rPr lang="en-US" sz="2400" dirty="0" smtClean="0"/>
              <a:t>PLR</a:t>
            </a:r>
          </a:p>
          <a:p>
            <a:pPr lvl="1"/>
            <a:r>
              <a:rPr lang="en-US" sz="2400" dirty="0" smtClean="0"/>
              <a:t>Guarantee</a:t>
            </a:r>
          </a:p>
          <a:p>
            <a:pPr lvl="1"/>
            <a:r>
              <a:rPr lang="en-US" sz="2400" dirty="0" smtClean="0"/>
              <a:t>Other’s expense</a:t>
            </a:r>
          </a:p>
          <a:p>
            <a:pPr lvl="1"/>
            <a:r>
              <a:rPr lang="en-US" sz="2400" dirty="0" smtClean="0"/>
              <a:t>Risk </a:t>
            </a:r>
            <a:r>
              <a:rPr lang="en-US" sz="2400" dirty="0" smtClean="0">
                <a:sym typeface="Wingdings" pitchFamily="2" charset="2"/>
              </a:rPr>
              <a:t></a:t>
            </a:r>
          </a:p>
          <a:p>
            <a:pPr lvl="1"/>
            <a:r>
              <a:rPr lang="en-US" sz="2400" dirty="0" smtClean="0"/>
              <a:t>Credit versus project activity (risk)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What about Ijara </a:t>
            </a:r>
            <a:r>
              <a:rPr lang="en-US" sz="2800" dirty="0" err="1" smtClean="0"/>
              <a:t>sukuk</a:t>
            </a:r>
            <a:r>
              <a:rPr lang="en-US" sz="2800" dirty="0" smtClean="0"/>
              <a:t>?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US" sz="3600" dirty="0" smtClean="0"/>
              <a:t>Case studies &amp; discussion</a:t>
            </a:r>
            <a:br>
              <a:rPr lang="en-US" sz="3600" dirty="0" smtClean="0"/>
            </a:br>
            <a:r>
              <a:rPr lang="en-US" sz="2400" dirty="0" smtClean="0"/>
              <a:t>AAOIFI’s position on </a:t>
            </a:r>
            <a:r>
              <a:rPr lang="en-US" sz="2400" dirty="0" err="1" smtClean="0"/>
              <a:t>Sukuk</a:t>
            </a:r>
            <a:endParaRPr lang="en-US" sz="2400" dirty="0"/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752601"/>
            <a:ext cx="8001000" cy="4495799"/>
          </a:xfrm>
        </p:spPr>
        <p:txBody>
          <a:bodyPr/>
          <a:lstStyle/>
          <a:p>
            <a:r>
              <a:rPr lang="en-US" sz="2800" dirty="0" smtClean="0"/>
              <a:t>Ijara </a:t>
            </a:r>
            <a:r>
              <a:rPr lang="en-US" sz="2800" dirty="0" err="1" smtClean="0"/>
              <a:t>sukuk</a:t>
            </a:r>
            <a:endParaRPr lang="en-US" sz="2800" dirty="0" smtClean="0"/>
          </a:p>
          <a:p>
            <a:pPr lvl="1"/>
            <a:r>
              <a:rPr lang="en-US" sz="2400" dirty="0" smtClean="0"/>
              <a:t>Lessee </a:t>
            </a:r>
          </a:p>
          <a:p>
            <a:pPr lvl="1"/>
            <a:r>
              <a:rPr lang="en-US" sz="2400" dirty="0" smtClean="0"/>
              <a:t>Agent</a:t>
            </a:r>
          </a:p>
          <a:p>
            <a:pPr lvl="1"/>
            <a:r>
              <a:rPr lang="en-US" sz="2400" dirty="0" smtClean="0"/>
              <a:t>Agent guarantee X</a:t>
            </a:r>
          </a:p>
          <a:p>
            <a:pPr lvl="1"/>
            <a:r>
              <a:rPr lang="en-US" sz="2400" dirty="0" smtClean="0"/>
              <a:t>Rewind: guarantee </a:t>
            </a:r>
            <a:r>
              <a:rPr lang="en-US" sz="1200" dirty="0" smtClean="0">
                <a:solidFill>
                  <a:srgbClr val="C00000"/>
                </a:solidFill>
              </a:rPr>
              <a:t>(fundamental)</a:t>
            </a:r>
          </a:p>
          <a:p>
            <a:pPr lvl="1"/>
            <a:r>
              <a:rPr lang="en-US" sz="2400" dirty="0" smtClean="0"/>
              <a:t>Lessee      : Agent X</a:t>
            </a:r>
          </a:p>
          <a:p>
            <a:pPr lvl="1"/>
            <a:r>
              <a:rPr lang="en-US" sz="2400" dirty="0" smtClean="0"/>
              <a:t>Why (basic principle) ?</a:t>
            </a:r>
            <a:endParaRPr lang="en-US" sz="1200" dirty="0" smtClean="0">
              <a:solidFill>
                <a:srgbClr val="C00000"/>
              </a:solidFill>
            </a:endParaRPr>
          </a:p>
          <a:p>
            <a:pPr lvl="1"/>
            <a:r>
              <a:rPr lang="en-US" sz="2400" dirty="0" smtClean="0"/>
              <a:t>Equal playing turf?</a:t>
            </a:r>
          </a:p>
          <a:p>
            <a:pPr lvl="1"/>
            <a:r>
              <a:rPr lang="en-US" sz="2400" dirty="0" smtClean="0"/>
              <a:t>Consequence: </a:t>
            </a:r>
            <a:r>
              <a:rPr lang="en-US" sz="2400" dirty="0" err="1" smtClean="0"/>
              <a:t>ijara</a:t>
            </a:r>
            <a:r>
              <a:rPr lang="en-US" sz="2400" dirty="0" smtClean="0"/>
              <a:t> </a:t>
            </a:r>
            <a:r>
              <a:rPr lang="en-US" sz="2400" dirty="0" err="1" smtClean="0"/>
              <a:t>sukuk</a:t>
            </a:r>
            <a:r>
              <a:rPr lang="en-US" sz="2400" dirty="0" smtClean="0"/>
              <a:t> ‘blue-eyed boy’</a:t>
            </a:r>
          </a:p>
          <a:p>
            <a:pPr lvl="1"/>
            <a:r>
              <a:rPr lang="en-US" sz="2400" dirty="0" smtClean="0"/>
              <a:t>Opinion? </a:t>
            </a:r>
            <a:endParaRPr lang="en-US" sz="800" dirty="0" smtClean="0">
              <a:solidFill>
                <a:srgbClr val="C0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057400" y="4191000"/>
            <a:ext cx="14176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SzPct val="200000"/>
              <a:buFont typeface="Wingdings" pitchFamily="2" charset="2"/>
              <a:buChar char="ü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5800" y="240804"/>
            <a:ext cx="79248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Snapshot</a:t>
            </a:r>
          </a:p>
          <a:p>
            <a:pPr algn="ctr"/>
            <a:endParaRPr lang="en-GB" sz="1600" dirty="0" smtClean="0"/>
          </a:p>
          <a:p>
            <a:pPr algn="ctr"/>
            <a:r>
              <a:rPr lang="en-GB" sz="2400" dirty="0" smtClean="0"/>
              <a:t>The Express Tribune (March 10, 2013)</a:t>
            </a:r>
            <a:endParaRPr lang="en-GB" dirty="0" smtClean="0"/>
          </a:p>
          <a:p>
            <a:pPr algn="l"/>
            <a:endParaRPr lang="en-GB" sz="2000" dirty="0" smtClean="0"/>
          </a:p>
          <a:p>
            <a:pPr algn="ctr"/>
            <a:r>
              <a:rPr lang="en-GB" sz="2000" dirty="0" smtClean="0"/>
              <a:t> Use of </a:t>
            </a:r>
            <a:r>
              <a:rPr lang="en-GB" sz="2000" dirty="0" err="1" smtClean="0"/>
              <a:t>Sukuk</a:t>
            </a:r>
            <a:r>
              <a:rPr lang="en-GB" sz="2000" dirty="0" smtClean="0"/>
              <a:t> to meet govt’s borrowing requirements </a:t>
            </a:r>
            <a:r>
              <a:rPr lang="en-GB" sz="1200" dirty="0" smtClean="0"/>
              <a:t>(excerpt)</a:t>
            </a:r>
          </a:p>
          <a:p>
            <a:pPr algn="l"/>
            <a:endParaRPr lang="en-GB" dirty="0" smtClean="0"/>
          </a:p>
          <a:p>
            <a:pPr algn="ctr"/>
            <a:r>
              <a:rPr lang="en-GB" dirty="0" smtClean="0"/>
              <a:t>By </a:t>
            </a:r>
            <a:r>
              <a:rPr lang="en-GB" dirty="0" err="1" smtClean="0"/>
              <a:t>Humayon</a:t>
            </a:r>
            <a:r>
              <a:rPr lang="en-GB" dirty="0" smtClean="0"/>
              <a:t> Dar</a:t>
            </a:r>
          </a:p>
          <a:p>
            <a:pPr algn="l">
              <a:spcAft>
                <a:spcPts val="1200"/>
              </a:spcAft>
            </a:pPr>
            <a:endParaRPr lang="en-GB" dirty="0" smtClean="0"/>
          </a:p>
          <a:p>
            <a:pPr algn="l">
              <a:spcAft>
                <a:spcPts val="1200"/>
              </a:spcAft>
            </a:pPr>
            <a:r>
              <a:rPr lang="en-GB" sz="1600" dirty="0" smtClean="0"/>
              <a:t>“In the medium to long run, </a:t>
            </a:r>
            <a:r>
              <a:rPr lang="en-GB" sz="1600" dirty="0" err="1" smtClean="0"/>
              <a:t>Sukuk</a:t>
            </a:r>
            <a:r>
              <a:rPr lang="en-GB" sz="1600" dirty="0" smtClean="0"/>
              <a:t> can be used as an instrument to discipline public sector borrowing, as </a:t>
            </a:r>
            <a:r>
              <a:rPr lang="en-GB" sz="1600" dirty="0" err="1" smtClean="0"/>
              <a:t>Sukuk</a:t>
            </a:r>
            <a:r>
              <a:rPr lang="en-GB" sz="1600" dirty="0" smtClean="0"/>
              <a:t> requires an asset to be used to raise financing. This requirement is an inbuilt mechanism to restrict an issuer’s (including the government’s) ability to borrow money freely.</a:t>
            </a:r>
          </a:p>
          <a:p>
            <a:pPr algn="l">
              <a:spcAft>
                <a:spcPts val="1200"/>
              </a:spcAft>
            </a:pPr>
            <a:r>
              <a:rPr lang="en-GB" sz="1600" dirty="0" smtClean="0"/>
              <a:t>In the past, the government used the </a:t>
            </a:r>
            <a:r>
              <a:rPr lang="en-GB" sz="1600" dirty="0" smtClean="0">
                <a:solidFill>
                  <a:srgbClr val="FF0000"/>
                </a:solidFill>
              </a:rPr>
              <a:t>M2 motorway to raise $600 million through an </a:t>
            </a:r>
            <a:r>
              <a:rPr lang="en-GB" sz="1600" dirty="0" err="1" smtClean="0">
                <a:solidFill>
                  <a:srgbClr val="FF0000"/>
                </a:solidFill>
              </a:rPr>
              <a:t>Ijara</a:t>
            </a:r>
            <a:r>
              <a:rPr lang="en-GB" sz="1600" dirty="0" smtClean="0">
                <a:solidFill>
                  <a:srgbClr val="FF0000"/>
                </a:solidFill>
              </a:rPr>
              <a:t> </a:t>
            </a:r>
            <a:r>
              <a:rPr lang="en-GB" sz="1600" dirty="0" err="1" smtClean="0">
                <a:solidFill>
                  <a:srgbClr val="FF0000"/>
                </a:solidFill>
              </a:rPr>
              <a:t>Sukuk</a:t>
            </a:r>
            <a:r>
              <a:rPr lang="en-GB" sz="1600" dirty="0" smtClean="0">
                <a:solidFill>
                  <a:srgbClr val="FF0000"/>
                </a:solidFill>
              </a:rPr>
              <a:t> (based on leasing)</a:t>
            </a:r>
            <a:r>
              <a:rPr lang="en-GB" sz="1600" dirty="0" smtClean="0"/>
              <a:t> for a period of five years (2005-11). Those who are against the </a:t>
            </a:r>
            <a:r>
              <a:rPr lang="en-GB" sz="1600" dirty="0" smtClean="0">
                <a:solidFill>
                  <a:srgbClr val="FF0000"/>
                </a:solidFill>
              </a:rPr>
              <a:t>use of </a:t>
            </a:r>
            <a:r>
              <a:rPr lang="en-GB" sz="1600" dirty="0" err="1" smtClean="0">
                <a:solidFill>
                  <a:srgbClr val="FF0000"/>
                </a:solidFill>
              </a:rPr>
              <a:t>Quaid</a:t>
            </a:r>
            <a:r>
              <a:rPr lang="en-GB" sz="1600" dirty="0" smtClean="0">
                <a:solidFill>
                  <a:srgbClr val="FF0000"/>
                </a:solidFill>
              </a:rPr>
              <a:t>-e-</a:t>
            </a:r>
            <a:r>
              <a:rPr lang="en-GB" sz="1600" dirty="0" err="1" smtClean="0">
                <a:solidFill>
                  <a:srgbClr val="FF0000"/>
                </a:solidFill>
              </a:rPr>
              <a:t>Azam</a:t>
            </a:r>
            <a:r>
              <a:rPr lang="en-GB" sz="1600" dirty="0" smtClean="0">
                <a:solidFill>
                  <a:srgbClr val="FF0000"/>
                </a:solidFill>
              </a:rPr>
              <a:t> International Airport Karachi for the issuance of </a:t>
            </a:r>
            <a:r>
              <a:rPr lang="en-GB" sz="1600" dirty="0" err="1" smtClean="0">
                <a:solidFill>
                  <a:srgbClr val="FF0000"/>
                </a:solidFill>
              </a:rPr>
              <a:t>Sukuk</a:t>
            </a:r>
            <a:r>
              <a:rPr lang="en-GB" sz="1600" dirty="0" smtClean="0">
                <a:solidFill>
                  <a:srgbClr val="FF0000"/>
                </a:solidFill>
              </a:rPr>
              <a:t> last year </a:t>
            </a:r>
            <a:r>
              <a:rPr lang="en-GB" sz="1600" dirty="0" smtClean="0"/>
              <a:t>must keep in mind that this structure is far safer than the previous M2 </a:t>
            </a:r>
            <a:r>
              <a:rPr lang="en-GB" sz="1600" dirty="0" err="1" smtClean="0"/>
              <a:t>Sukuk</a:t>
            </a:r>
            <a:r>
              <a:rPr lang="en-GB" sz="1600" dirty="0" smtClean="0"/>
              <a:t>, which was offered to international investors.</a:t>
            </a:r>
          </a:p>
          <a:p>
            <a:pPr algn="l"/>
            <a:r>
              <a:rPr lang="en-GB" sz="1600" dirty="0" smtClean="0">
                <a:solidFill>
                  <a:srgbClr val="FF0000"/>
                </a:solidFill>
              </a:rPr>
              <a:t>The government remained adamant that it would not allow the investors (</a:t>
            </a:r>
            <a:r>
              <a:rPr lang="en-GB" sz="1600" dirty="0" err="1" smtClean="0">
                <a:solidFill>
                  <a:srgbClr val="FF0000"/>
                </a:solidFill>
              </a:rPr>
              <a:t>Sukuk</a:t>
            </a:r>
            <a:r>
              <a:rPr lang="en-GB" sz="1600" dirty="0" smtClean="0">
                <a:solidFill>
                  <a:srgbClr val="FF0000"/>
                </a:solidFill>
              </a:rPr>
              <a:t> holders) any recourse to the underlying asset (M2 motorway). The Karachi airport </a:t>
            </a:r>
            <a:r>
              <a:rPr lang="en-GB" sz="1600" dirty="0" err="1" smtClean="0">
                <a:solidFill>
                  <a:srgbClr val="FF0000"/>
                </a:solidFill>
              </a:rPr>
              <a:t>Sukuk</a:t>
            </a:r>
            <a:r>
              <a:rPr lang="en-GB" sz="1600" dirty="0" smtClean="0">
                <a:solidFill>
                  <a:srgbClr val="FF0000"/>
                </a:solidFill>
              </a:rPr>
              <a:t> also does not provide recourse to the </a:t>
            </a:r>
            <a:r>
              <a:rPr lang="en-GB" sz="1600" dirty="0" err="1" smtClean="0">
                <a:solidFill>
                  <a:srgbClr val="FF0000"/>
                </a:solidFill>
              </a:rPr>
              <a:t>Sukuk</a:t>
            </a:r>
            <a:r>
              <a:rPr lang="en-GB" sz="1600" dirty="0" smtClean="0">
                <a:solidFill>
                  <a:srgbClr val="FF0000"/>
                </a:solidFill>
              </a:rPr>
              <a:t> holders in case of sovereign default </a:t>
            </a:r>
            <a:r>
              <a:rPr lang="en-GB" sz="1600" dirty="0" smtClean="0"/>
              <a:t>(although from </a:t>
            </a:r>
            <a:r>
              <a:rPr lang="en-GB" sz="1600" dirty="0" err="1" smtClean="0"/>
              <a:t>Shariah</a:t>
            </a:r>
            <a:r>
              <a:rPr lang="en-GB" sz="1600" dirty="0" smtClean="0"/>
              <a:t> viewpoint </a:t>
            </a:r>
            <a:r>
              <a:rPr lang="en-GB" sz="1600" dirty="0" smtClean="0">
                <a:solidFill>
                  <a:srgbClr val="FF0000"/>
                </a:solidFill>
              </a:rPr>
              <a:t>it is better </a:t>
            </a:r>
            <a:r>
              <a:rPr lang="en-GB" sz="1600" dirty="0" smtClean="0"/>
              <a:t>to give the investors recourse to the underlying asset). So, any fears that the government is endangering assets of national security by channelling it to the private sector </a:t>
            </a:r>
            <a:r>
              <a:rPr lang="en-GB" sz="1600" dirty="0" smtClean="0">
                <a:solidFill>
                  <a:srgbClr val="FF0000"/>
                </a:solidFill>
              </a:rPr>
              <a:t>are ill informed</a:t>
            </a:r>
            <a:r>
              <a:rPr lang="en-GB" sz="1600" dirty="0" smtClean="0"/>
              <a:t>.”</a:t>
            </a:r>
            <a:endParaRPr lang="en-GB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447800"/>
            <a:ext cx="8001000" cy="4648200"/>
          </a:xfrm>
        </p:spPr>
        <p:txBody>
          <a:bodyPr/>
          <a:lstStyle/>
          <a:p>
            <a:r>
              <a:rPr lang="en-GB" sz="2800" dirty="0" smtClean="0"/>
              <a:t>Emerging markets: USD 21 </a:t>
            </a:r>
            <a:r>
              <a:rPr lang="en-GB" sz="2800" dirty="0" err="1" smtClean="0"/>
              <a:t>tr</a:t>
            </a:r>
            <a:r>
              <a:rPr lang="en-GB" sz="2800" dirty="0" smtClean="0"/>
              <a:t> during 2008-18 </a:t>
            </a:r>
            <a:r>
              <a:rPr lang="en-GB" sz="1400" dirty="0" smtClean="0"/>
              <a:t>(International Finance Corporation)</a:t>
            </a:r>
          </a:p>
          <a:p>
            <a:r>
              <a:rPr lang="en-GB" sz="2800" dirty="0" smtClean="0"/>
              <a:t>Implication: </a:t>
            </a:r>
          </a:p>
          <a:p>
            <a:pPr lvl="1"/>
            <a:r>
              <a:rPr lang="en-GB" sz="2400" dirty="0" smtClean="0"/>
              <a:t>huge need for infrastructural development  &lt;= =&gt; </a:t>
            </a:r>
            <a:r>
              <a:rPr lang="en-GB" sz="2400" dirty="0" err="1" smtClean="0"/>
              <a:t>sukuk</a:t>
            </a:r>
            <a:endParaRPr lang="en-GB" sz="2400" dirty="0" smtClean="0"/>
          </a:p>
          <a:p>
            <a:r>
              <a:rPr lang="en-GB" sz="2800" dirty="0" smtClean="0"/>
              <a:t>Recent years: sharp increase in </a:t>
            </a:r>
            <a:r>
              <a:rPr lang="en-GB" sz="2800" dirty="0" err="1" smtClean="0"/>
              <a:t>sukuk</a:t>
            </a:r>
            <a:r>
              <a:rPr lang="en-GB" sz="2800" dirty="0" smtClean="0"/>
              <a:t> for infrastructure and development</a:t>
            </a:r>
          </a:p>
          <a:p>
            <a:r>
              <a:rPr lang="en-GB" sz="2800" dirty="0" smtClean="0"/>
              <a:t>Example: 2012</a:t>
            </a:r>
          </a:p>
          <a:p>
            <a:pPr lvl="1"/>
            <a:r>
              <a:rPr lang="en-GB" sz="2400" dirty="0" smtClean="0"/>
              <a:t>Unprecedented new </a:t>
            </a:r>
            <a:r>
              <a:rPr lang="en-GB" sz="2400" dirty="0" err="1" smtClean="0"/>
              <a:t>sukuk</a:t>
            </a:r>
            <a:r>
              <a:rPr lang="en-GB" sz="2400" dirty="0" smtClean="0"/>
              <a:t> = USD 27.8 </a:t>
            </a:r>
            <a:r>
              <a:rPr lang="en-GB" sz="2400" dirty="0" err="1" smtClean="0"/>
              <a:t>bn</a:t>
            </a:r>
            <a:r>
              <a:rPr lang="en-GB" sz="2400" dirty="0" smtClean="0"/>
              <a:t> (^ 140%)</a:t>
            </a:r>
            <a:endParaRPr lang="en-GB" sz="2800" dirty="0" smtClean="0"/>
          </a:p>
          <a:p>
            <a:r>
              <a:rPr lang="en-GB" sz="2800" dirty="0" smtClean="0"/>
              <a:t>Infrastructure </a:t>
            </a:r>
            <a:r>
              <a:rPr lang="en-GB" sz="2800" dirty="0" err="1" smtClean="0"/>
              <a:t>sukuk</a:t>
            </a:r>
            <a:r>
              <a:rPr lang="en-GB" sz="2800" dirty="0" smtClean="0"/>
              <a:t> = 21.2% of total global </a:t>
            </a:r>
            <a:r>
              <a:rPr lang="en-GB" sz="2800" dirty="0" err="1" smtClean="0"/>
              <a:t>sukuk</a:t>
            </a:r>
            <a:endParaRPr lang="en-US" sz="2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762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Case studies: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Sukuk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for infrastructure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6019800" y="6248400"/>
            <a:ext cx="2590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** Statistics courtesy</a:t>
            </a:r>
            <a:r>
              <a:rPr kumimoji="0" lang="en-US" sz="1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of MIFC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447800"/>
            <a:ext cx="8001000" cy="4648200"/>
          </a:xfrm>
        </p:spPr>
        <p:txBody>
          <a:bodyPr/>
          <a:lstStyle/>
          <a:p>
            <a:r>
              <a:rPr lang="en-GB" sz="2800" dirty="0" smtClean="0"/>
              <a:t>Malaysia at the top (US 20.37 </a:t>
            </a:r>
            <a:r>
              <a:rPr lang="en-GB" sz="2800" dirty="0" err="1" smtClean="0"/>
              <a:t>bn</a:t>
            </a:r>
            <a:r>
              <a:rPr lang="en-GB" sz="2800" dirty="0" smtClean="0"/>
              <a:t>)</a:t>
            </a:r>
          </a:p>
          <a:p>
            <a:r>
              <a:rPr lang="en-GB" sz="2800" dirty="0" smtClean="0"/>
              <a:t>Others:</a:t>
            </a:r>
          </a:p>
          <a:p>
            <a:pPr lvl="1"/>
            <a:r>
              <a:rPr lang="en-GB" sz="2400" dirty="0" smtClean="0"/>
              <a:t>Saudi, Indonesia, Pakistan, Kuwait, Brunei</a:t>
            </a:r>
          </a:p>
          <a:p>
            <a:pPr>
              <a:spcBef>
                <a:spcPts val="1800"/>
              </a:spcBef>
            </a:pPr>
            <a:r>
              <a:rPr lang="en-GB" sz="2800" dirty="0" smtClean="0"/>
              <a:t>Different </a:t>
            </a:r>
            <a:r>
              <a:rPr lang="en-GB" sz="2800" dirty="0" err="1" smtClean="0"/>
              <a:t>sukuk</a:t>
            </a:r>
            <a:r>
              <a:rPr lang="en-GB" sz="2800" dirty="0" smtClean="0"/>
              <a:t> structures used</a:t>
            </a:r>
          </a:p>
          <a:p>
            <a:r>
              <a:rPr lang="en-GB" sz="2800" dirty="0" err="1" smtClean="0"/>
              <a:t>Ijara</a:t>
            </a:r>
            <a:r>
              <a:rPr lang="en-GB" sz="2800" dirty="0" smtClean="0"/>
              <a:t>, </a:t>
            </a:r>
            <a:r>
              <a:rPr lang="en-GB" sz="2800" dirty="0" err="1" smtClean="0"/>
              <a:t>murabaha</a:t>
            </a:r>
            <a:r>
              <a:rPr lang="en-GB" sz="2800" dirty="0" smtClean="0"/>
              <a:t>, </a:t>
            </a:r>
            <a:r>
              <a:rPr lang="en-GB" sz="2800" dirty="0" err="1" smtClean="0"/>
              <a:t>musharaka</a:t>
            </a:r>
            <a:r>
              <a:rPr lang="en-GB" dirty="0" smtClean="0"/>
              <a:t> </a:t>
            </a:r>
            <a:r>
              <a:rPr lang="en-GB" sz="1600" dirty="0" smtClean="0"/>
              <a:t>(most common: 79% in recent years)</a:t>
            </a:r>
          </a:p>
          <a:p>
            <a:r>
              <a:rPr lang="en-GB" sz="2800" dirty="0" smtClean="0"/>
              <a:t>Again: much potential for </a:t>
            </a:r>
            <a:r>
              <a:rPr lang="en-GB" sz="2800" dirty="0" err="1" smtClean="0"/>
              <a:t>sukuk</a:t>
            </a:r>
            <a:endParaRPr lang="en-GB" sz="2800" dirty="0" smtClean="0"/>
          </a:p>
          <a:p>
            <a:r>
              <a:rPr lang="en-GB" sz="2800" dirty="0" smtClean="0"/>
              <a:t>However</a:t>
            </a:r>
            <a:r>
              <a:rPr lang="en-GB" sz="2800" smtClean="0"/>
              <a:t>: also various </a:t>
            </a:r>
            <a:r>
              <a:rPr lang="en-GB" sz="2800" dirty="0" smtClean="0"/>
              <a:t>issues</a:t>
            </a:r>
          </a:p>
          <a:p>
            <a:r>
              <a:rPr lang="en-GB" sz="2800" dirty="0" smtClean="0"/>
              <a:t>Look at some prominent case studies, and associated issues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762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Case studies: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Sukuk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for infrastructure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6019800" y="6248400"/>
            <a:ext cx="2590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** Statistics courtesy</a:t>
            </a:r>
            <a:r>
              <a:rPr kumimoji="0" lang="en-US" sz="1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of MIFC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3600" dirty="0" smtClean="0"/>
              <a:t>Case studies &amp; discussion</a:t>
            </a:r>
            <a:endParaRPr lang="en-US" sz="2400" dirty="0"/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304800" y="1828800"/>
            <a:ext cx="8686800" cy="4419600"/>
          </a:xfrm>
        </p:spPr>
        <p:txBody>
          <a:bodyPr/>
          <a:lstStyle/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2800" b="1" dirty="0" smtClean="0"/>
              <a:t>Dubai Civil Aviation (DCA) </a:t>
            </a:r>
            <a:r>
              <a:rPr lang="en-US" sz="2800" b="1" dirty="0" err="1" smtClean="0"/>
              <a:t>Sukuk</a:t>
            </a:r>
            <a:endParaRPr lang="en-US" sz="2800" b="1" dirty="0" smtClean="0"/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2800" dirty="0" smtClean="0"/>
              <a:t>11/2004 for $1 </a:t>
            </a:r>
            <a:r>
              <a:rPr lang="en-US" sz="2800" dirty="0" err="1" smtClean="0"/>
              <a:t>bn</a:t>
            </a:r>
            <a:endParaRPr lang="en-US" sz="2800" dirty="0" smtClean="0"/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2800" dirty="0" smtClean="0"/>
              <a:t>Basic SLB (</a:t>
            </a:r>
            <a:r>
              <a:rPr lang="en-US" sz="2800" dirty="0" err="1" smtClean="0"/>
              <a:t>Ijara</a:t>
            </a:r>
            <a:r>
              <a:rPr lang="en-US" sz="2800" dirty="0" smtClean="0"/>
              <a:t>) template</a:t>
            </a:r>
            <a:endParaRPr lang="en-US" sz="1200" dirty="0" smtClean="0">
              <a:solidFill>
                <a:srgbClr val="C00000"/>
              </a:solidFill>
            </a:endParaRP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2800" dirty="0" smtClean="0"/>
              <a:t>Sale of DCA assets to </a:t>
            </a:r>
            <a:r>
              <a:rPr lang="en-US" sz="2800" dirty="0" err="1" smtClean="0"/>
              <a:t>sukukholders</a:t>
            </a:r>
            <a:endParaRPr lang="en-US" sz="2800" dirty="0" smtClean="0"/>
          </a:p>
          <a:p>
            <a:pPr>
              <a:spcBef>
                <a:spcPts val="200"/>
              </a:spcBef>
              <a:spcAft>
                <a:spcPts val="600"/>
              </a:spcAft>
              <a:buNone/>
            </a:pPr>
            <a:r>
              <a:rPr lang="en-US" sz="2800" dirty="0" smtClean="0"/>
              <a:t>	=&gt; leased back to obligor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2800" dirty="0" smtClean="0"/>
              <a:t>Fixed lease term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GB" sz="2800" dirty="0" smtClean="0"/>
              <a:t>Lease payments: income generated by airport operation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2800" dirty="0" smtClean="0"/>
              <a:t>Repurchase of assets</a:t>
            </a:r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US" sz="3600" dirty="0" smtClean="0"/>
              <a:t>Case studies &amp; discussion</a:t>
            </a:r>
            <a:br>
              <a:rPr lang="en-US" sz="3600" dirty="0" smtClean="0"/>
            </a:br>
            <a:r>
              <a:rPr lang="en-US" sz="2400" dirty="0" smtClean="0"/>
              <a:t>DCA </a:t>
            </a:r>
            <a:r>
              <a:rPr lang="en-US" sz="2400" dirty="0" err="1" smtClean="0"/>
              <a:t>Sukuk</a:t>
            </a:r>
            <a:endParaRPr lang="en-US" sz="2400" dirty="0"/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828800"/>
            <a:ext cx="8001000" cy="4419600"/>
          </a:xfrm>
        </p:spPr>
        <p:txBody>
          <a:bodyPr/>
          <a:lstStyle/>
          <a:p>
            <a:r>
              <a:rPr lang="en-GB" sz="2800" dirty="0" smtClean="0"/>
              <a:t>Purpose: to fund second phase of expansion of Dubai International Airport</a:t>
            </a:r>
          </a:p>
          <a:p>
            <a:r>
              <a:rPr lang="en-GB" sz="2800" dirty="0" smtClean="0"/>
              <a:t>Infrastructure expansion due to rising passenger traffic </a:t>
            </a:r>
            <a:r>
              <a:rPr lang="en-GB" sz="1400" dirty="0" smtClean="0"/>
              <a:t>(1998: 4.3m; 2003: 18m, 2010: 60m; 2015 end: 90m)</a:t>
            </a:r>
          </a:p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GB" sz="2800" dirty="0" smtClean="0"/>
              <a:t>World's biggest </a:t>
            </a:r>
            <a:r>
              <a:rPr lang="en-GB" sz="2800" dirty="0" err="1" smtClean="0"/>
              <a:t>Sukuk</a:t>
            </a:r>
            <a:r>
              <a:rPr lang="en-GB" sz="2800" dirty="0" smtClean="0"/>
              <a:t> </a:t>
            </a:r>
            <a:r>
              <a:rPr lang="en-GB" sz="1200" dirty="0" smtClean="0"/>
              <a:t>(then)</a:t>
            </a:r>
          </a:p>
          <a:p>
            <a:pPr>
              <a:spcAft>
                <a:spcPts val="1200"/>
              </a:spcAft>
            </a:pPr>
            <a:r>
              <a:rPr lang="en-GB" sz="2800" dirty="0" smtClean="0"/>
              <a:t>Five-year maturity</a:t>
            </a:r>
          </a:p>
          <a:p>
            <a:r>
              <a:rPr lang="en-GB" sz="2800" dirty="0" smtClean="0"/>
              <a:t>Listed and traded at DFM</a:t>
            </a:r>
          </a:p>
          <a:p>
            <a:endParaRPr lang="en-GB" sz="2800" dirty="0" smtClean="0"/>
          </a:p>
          <a:p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6" name="Text Box 8"/>
          <p:cNvSpPr txBox="1">
            <a:spLocks noChangeArrowheads="1"/>
          </p:cNvSpPr>
          <p:nvPr/>
        </p:nvSpPr>
        <p:spPr bwMode="auto">
          <a:xfrm>
            <a:off x="5845175" y="5186363"/>
            <a:ext cx="1701800" cy="596900"/>
          </a:xfrm>
          <a:prstGeom prst="rect">
            <a:avLst/>
          </a:prstGeom>
          <a:solidFill>
            <a:schemeClr val="bg1"/>
          </a:solidFill>
          <a:ln w="6350">
            <a:noFill/>
            <a:miter lim="800000"/>
            <a:headEnd type="none" w="med" len="lg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1100" dirty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Periodic Distribution amounts and Redemption Amounts</a:t>
            </a:r>
          </a:p>
        </p:txBody>
      </p:sp>
      <p:sp>
        <p:nvSpPr>
          <p:cNvPr id="693260" name="Text Box 12"/>
          <p:cNvSpPr txBox="1">
            <a:spLocks noChangeArrowheads="1"/>
          </p:cNvSpPr>
          <p:nvPr/>
        </p:nvSpPr>
        <p:spPr bwMode="auto">
          <a:xfrm>
            <a:off x="5949950" y="3014663"/>
            <a:ext cx="990600" cy="433068"/>
          </a:xfrm>
          <a:prstGeom prst="rect">
            <a:avLst/>
          </a:prstGeom>
          <a:solidFill>
            <a:schemeClr val="bg1"/>
          </a:solidFill>
          <a:ln w="6350">
            <a:noFill/>
            <a:miter lim="800000"/>
            <a:headEnd type="none" w="med" len="lg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1100" dirty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Purchase </a:t>
            </a:r>
            <a:br>
              <a:rPr lang="en-GB" sz="1100" dirty="0">
                <a:latin typeface="Malgun Gothic" pitchFamily="34" charset="-127"/>
                <a:ea typeface="Malgun Gothic" pitchFamily="34" charset="-127"/>
                <a:cs typeface="Arial" pitchFamily="34" charset="0"/>
              </a:rPr>
            </a:br>
            <a:r>
              <a:rPr lang="en-GB" sz="1100" dirty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price</a:t>
            </a:r>
          </a:p>
        </p:txBody>
      </p:sp>
      <p:sp>
        <p:nvSpPr>
          <p:cNvPr id="693261" name="Text Box 13"/>
          <p:cNvSpPr txBox="1">
            <a:spLocks noChangeArrowheads="1"/>
          </p:cNvSpPr>
          <p:nvPr/>
        </p:nvSpPr>
        <p:spPr bwMode="auto">
          <a:xfrm>
            <a:off x="3733800" y="2925763"/>
            <a:ext cx="833437" cy="596900"/>
          </a:xfrm>
          <a:prstGeom prst="rect">
            <a:avLst/>
          </a:prstGeom>
          <a:solidFill>
            <a:schemeClr val="bg1"/>
          </a:solidFill>
          <a:ln w="6350">
            <a:noFill/>
            <a:miter lim="800000"/>
            <a:headEnd type="none" w="med" len="lg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1100" dirty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Sale of </a:t>
            </a:r>
            <a:r>
              <a:rPr lang="en-GB" sz="1100" dirty="0" err="1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Sukuk</a:t>
            </a:r>
            <a:r>
              <a:rPr lang="en-GB" sz="1100" dirty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 Assets</a:t>
            </a:r>
          </a:p>
        </p:txBody>
      </p:sp>
      <p:sp>
        <p:nvSpPr>
          <p:cNvPr id="693263" name="Text Box 15"/>
          <p:cNvSpPr txBox="1">
            <a:spLocks noChangeArrowheads="1"/>
          </p:cNvSpPr>
          <p:nvPr/>
        </p:nvSpPr>
        <p:spPr bwMode="auto">
          <a:xfrm>
            <a:off x="4827588" y="5337175"/>
            <a:ext cx="977900" cy="263791"/>
          </a:xfrm>
          <a:prstGeom prst="rect">
            <a:avLst/>
          </a:prstGeom>
          <a:solidFill>
            <a:schemeClr val="bg1"/>
          </a:solidFill>
          <a:ln w="6350">
            <a:noFill/>
            <a:miter lim="800000"/>
            <a:headEnd type="none" w="med" len="lg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Certificates</a:t>
            </a:r>
          </a:p>
        </p:txBody>
      </p:sp>
      <p:sp>
        <p:nvSpPr>
          <p:cNvPr id="693265" name="Text Box 17"/>
          <p:cNvSpPr txBox="1">
            <a:spLocks noChangeArrowheads="1"/>
          </p:cNvSpPr>
          <p:nvPr/>
        </p:nvSpPr>
        <p:spPr bwMode="auto">
          <a:xfrm>
            <a:off x="3746500" y="5259388"/>
            <a:ext cx="977900" cy="433068"/>
          </a:xfrm>
          <a:prstGeom prst="rect">
            <a:avLst/>
          </a:prstGeom>
          <a:solidFill>
            <a:schemeClr val="bg1"/>
          </a:solidFill>
          <a:ln w="6350">
            <a:noFill/>
            <a:miter lim="800000"/>
            <a:headEnd type="none" w="med" len="lg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1100" dirty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Issue Proceeds</a:t>
            </a:r>
          </a:p>
        </p:txBody>
      </p:sp>
      <p:sp>
        <p:nvSpPr>
          <p:cNvPr id="693270" name="Text Box 22"/>
          <p:cNvSpPr txBox="1">
            <a:spLocks noChangeArrowheads="1"/>
          </p:cNvSpPr>
          <p:nvPr/>
        </p:nvSpPr>
        <p:spPr bwMode="auto">
          <a:xfrm>
            <a:off x="2392363" y="4022725"/>
            <a:ext cx="1352550" cy="263791"/>
          </a:xfrm>
          <a:prstGeom prst="rect">
            <a:avLst/>
          </a:prstGeom>
          <a:solidFill>
            <a:schemeClr val="bg1"/>
          </a:solidFill>
          <a:ln w="6350">
            <a:noFill/>
            <a:miter lim="800000"/>
            <a:headEnd type="none" w="med" len="lg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Lease rentals</a:t>
            </a:r>
          </a:p>
        </p:txBody>
      </p:sp>
      <p:sp>
        <p:nvSpPr>
          <p:cNvPr id="693283" name="Text Box 35"/>
          <p:cNvSpPr txBox="1">
            <a:spLocks noChangeArrowheads="1"/>
          </p:cNvSpPr>
          <p:nvPr/>
        </p:nvSpPr>
        <p:spPr bwMode="auto">
          <a:xfrm>
            <a:off x="6229350" y="3835400"/>
            <a:ext cx="1595438" cy="263791"/>
          </a:xfrm>
          <a:prstGeom prst="rect">
            <a:avLst/>
          </a:prstGeom>
          <a:solidFill>
            <a:schemeClr val="bg1"/>
          </a:solidFill>
          <a:ln w="6350">
            <a:noFill/>
            <a:miter lim="800000"/>
            <a:headEnd type="none" w="med" len="lg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Sale of Sukuk Assets</a:t>
            </a:r>
          </a:p>
        </p:txBody>
      </p:sp>
      <p:sp>
        <p:nvSpPr>
          <p:cNvPr id="693285" name="Text Box 37"/>
          <p:cNvSpPr txBox="1">
            <a:spLocks noChangeArrowheads="1"/>
          </p:cNvSpPr>
          <p:nvPr/>
        </p:nvSpPr>
        <p:spPr bwMode="auto">
          <a:xfrm>
            <a:off x="6450013" y="3513138"/>
            <a:ext cx="1312862" cy="263791"/>
          </a:xfrm>
          <a:prstGeom prst="rect">
            <a:avLst/>
          </a:prstGeom>
          <a:solidFill>
            <a:schemeClr val="bg1"/>
          </a:solidFill>
          <a:ln w="6350">
            <a:noFill/>
            <a:miter lim="800000"/>
            <a:headEnd type="none" w="med" len="lg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Exercise Price</a:t>
            </a:r>
          </a:p>
        </p:txBody>
      </p:sp>
      <p:sp>
        <p:nvSpPr>
          <p:cNvPr id="693257" name="Line 9"/>
          <p:cNvSpPr>
            <a:spLocks noChangeShapeType="1"/>
          </p:cNvSpPr>
          <p:nvPr/>
        </p:nvSpPr>
        <p:spPr bwMode="auto">
          <a:xfrm>
            <a:off x="1924050" y="4238625"/>
            <a:ext cx="2262188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en-US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58" name="Freeform 10"/>
          <p:cNvSpPr>
            <a:spLocks/>
          </p:cNvSpPr>
          <p:nvPr/>
        </p:nvSpPr>
        <p:spPr bwMode="auto">
          <a:xfrm>
            <a:off x="5802313" y="4683125"/>
            <a:ext cx="6350" cy="1476375"/>
          </a:xfrm>
          <a:custGeom>
            <a:avLst/>
            <a:gdLst/>
            <a:ahLst/>
            <a:cxnLst>
              <a:cxn ang="0">
                <a:pos x="4" y="0"/>
              </a:cxn>
              <a:cxn ang="0">
                <a:pos x="0" y="930"/>
              </a:cxn>
            </a:cxnLst>
            <a:rect l="0" t="0" r="r" b="b"/>
            <a:pathLst>
              <a:path w="4" h="930">
                <a:moveTo>
                  <a:pt x="4" y="0"/>
                </a:moveTo>
                <a:lnTo>
                  <a:pt x="0" y="930"/>
                </a:lnTo>
              </a:path>
            </a:pathLst>
          </a:custGeom>
          <a:solidFill>
            <a:schemeClr val="bg1"/>
          </a:solidFill>
          <a:ln w="6350">
            <a:solidFill>
              <a:schemeClr val="tx1"/>
            </a:solidFill>
            <a:round/>
            <a:headEnd type="none" w="med" len="lg"/>
            <a:tailEnd type="triangle" w="med" len="lg"/>
          </a:ln>
          <a:effectLst/>
        </p:spPr>
        <p:txBody>
          <a:bodyPr wrap="none" lIns="90000" tIns="46800" rIns="90000" bIns="46800" anchor="ctr"/>
          <a:lstStyle/>
          <a:p>
            <a:endParaRPr lang="en-US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62" name="Freeform 14"/>
          <p:cNvSpPr>
            <a:spLocks/>
          </p:cNvSpPr>
          <p:nvPr/>
        </p:nvSpPr>
        <p:spPr bwMode="auto">
          <a:xfrm>
            <a:off x="4862513" y="4683125"/>
            <a:ext cx="4762" cy="1476375"/>
          </a:xfrm>
          <a:custGeom>
            <a:avLst/>
            <a:gdLst/>
            <a:ahLst/>
            <a:cxnLst>
              <a:cxn ang="0">
                <a:pos x="3" y="0"/>
              </a:cxn>
              <a:cxn ang="0">
                <a:pos x="0" y="930"/>
              </a:cxn>
            </a:cxnLst>
            <a:rect l="0" t="0" r="r" b="b"/>
            <a:pathLst>
              <a:path w="3" h="930">
                <a:moveTo>
                  <a:pt x="3" y="0"/>
                </a:moveTo>
                <a:lnTo>
                  <a:pt x="0" y="930"/>
                </a:lnTo>
              </a:path>
            </a:pathLst>
          </a:custGeom>
          <a:solidFill>
            <a:schemeClr val="bg1"/>
          </a:solidFill>
          <a:ln w="6350">
            <a:solidFill>
              <a:schemeClr val="tx1"/>
            </a:solidFill>
            <a:round/>
            <a:headEnd type="none" w="med" len="lg"/>
            <a:tailEnd type="triangle" w="med" len="lg"/>
          </a:ln>
          <a:effectLst/>
        </p:spPr>
        <p:txBody>
          <a:bodyPr wrap="none" lIns="90000" tIns="46800" rIns="90000" bIns="46800" anchor="ctr"/>
          <a:lstStyle/>
          <a:p>
            <a:endParaRPr lang="en-US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64" name="Freeform 16"/>
          <p:cNvSpPr>
            <a:spLocks/>
          </p:cNvSpPr>
          <p:nvPr/>
        </p:nvSpPr>
        <p:spPr bwMode="auto">
          <a:xfrm>
            <a:off x="4546600" y="4681538"/>
            <a:ext cx="6350" cy="1463675"/>
          </a:xfrm>
          <a:custGeom>
            <a:avLst/>
            <a:gdLst/>
            <a:ahLst/>
            <a:cxnLst>
              <a:cxn ang="0">
                <a:pos x="4" y="0"/>
              </a:cxn>
              <a:cxn ang="0">
                <a:pos x="0" y="922"/>
              </a:cxn>
            </a:cxnLst>
            <a:rect l="0" t="0" r="r" b="b"/>
            <a:pathLst>
              <a:path w="4" h="922">
                <a:moveTo>
                  <a:pt x="4" y="0"/>
                </a:moveTo>
                <a:lnTo>
                  <a:pt x="0" y="922"/>
                </a:lnTo>
              </a:path>
            </a:pathLst>
          </a:custGeom>
          <a:solidFill>
            <a:schemeClr val="bg1"/>
          </a:solidFill>
          <a:ln w="635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US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72" name="Line 24"/>
          <p:cNvSpPr>
            <a:spLocks noChangeShapeType="1"/>
          </p:cNvSpPr>
          <p:nvPr/>
        </p:nvSpPr>
        <p:spPr bwMode="auto">
          <a:xfrm>
            <a:off x="1924050" y="3724275"/>
            <a:ext cx="487363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none" w="med" len="lg"/>
            <a:tailEnd type="none" w="med" len="lg"/>
          </a:ln>
          <a:effectLst/>
        </p:spPr>
        <p:txBody>
          <a:bodyPr wrap="none" lIns="90000" tIns="46800" rIns="90000" bIns="46800" anchor="ctr"/>
          <a:lstStyle/>
          <a:p>
            <a:endParaRPr lang="en-US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73" name="Line 25"/>
          <p:cNvSpPr>
            <a:spLocks noChangeShapeType="1"/>
          </p:cNvSpPr>
          <p:nvPr/>
        </p:nvSpPr>
        <p:spPr bwMode="auto">
          <a:xfrm>
            <a:off x="3667125" y="3724275"/>
            <a:ext cx="519113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none" w="med" len="lg"/>
            <a:tailEnd type="none" w="med" len="lg"/>
          </a:ln>
          <a:effectLst/>
        </p:spPr>
        <p:txBody>
          <a:bodyPr wrap="none" lIns="90000" tIns="46800" rIns="90000" bIns="46800" anchor="ctr"/>
          <a:lstStyle/>
          <a:p>
            <a:endParaRPr lang="en-US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74" name="Freeform 26"/>
          <p:cNvSpPr>
            <a:spLocks/>
          </p:cNvSpPr>
          <p:nvPr/>
        </p:nvSpPr>
        <p:spPr bwMode="auto">
          <a:xfrm>
            <a:off x="6019800" y="2438400"/>
            <a:ext cx="6350" cy="12684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799"/>
              </a:cxn>
            </a:cxnLst>
            <a:rect l="0" t="0" r="r" b="b"/>
            <a:pathLst>
              <a:path w="4" h="799">
                <a:moveTo>
                  <a:pt x="0" y="0"/>
                </a:moveTo>
                <a:lnTo>
                  <a:pt x="4" y="799"/>
                </a:lnTo>
              </a:path>
            </a:pathLst>
          </a:custGeom>
          <a:solidFill>
            <a:schemeClr val="bg1"/>
          </a:solidFill>
          <a:ln w="635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0000" tIns="46800" rIns="90000" bIns="46800" anchor="ctr"/>
          <a:lstStyle/>
          <a:p>
            <a:endParaRPr lang="en-US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76" name="Freeform 28"/>
          <p:cNvSpPr>
            <a:spLocks/>
          </p:cNvSpPr>
          <p:nvPr/>
        </p:nvSpPr>
        <p:spPr bwMode="auto">
          <a:xfrm>
            <a:off x="4575175" y="2462213"/>
            <a:ext cx="3175" cy="1276350"/>
          </a:xfrm>
          <a:custGeom>
            <a:avLst/>
            <a:gdLst/>
            <a:ahLst/>
            <a:cxnLst>
              <a:cxn ang="0">
                <a:pos x="2" y="0"/>
              </a:cxn>
              <a:cxn ang="0">
                <a:pos x="0" y="804"/>
              </a:cxn>
            </a:cxnLst>
            <a:rect l="0" t="0" r="r" b="b"/>
            <a:pathLst>
              <a:path w="2" h="804">
                <a:moveTo>
                  <a:pt x="2" y="0"/>
                </a:moveTo>
                <a:lnTo>
                  <a:pt x="0" y="804"/>
                </a:lnTo>
              </a:path>
            </a:pathLst>
          </a:cu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en-US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80" name="Line 32"/>
          <p:cNvSpPr>
            <a:spLocks noChangeShapeType="1"/>
          </p:cNvSpPr>
          <p:nvPr/>
        </p:nvSpPr>
        <p:spPr bwMode="auto">
          <a:xfrm>
            <a:off x="7543800" y="4495800"/>
            <a:ext cx="266700" cy="17463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none" w="med" len="lg"/>
            <a:tailEnd type="none" w="med" len="lg"/>
          </a:ln>
          <a:effectLst/>
        </p:spPr>
        <p:txBody>
          <a:bodyPr wrap="none" lIns="90000" tIns="46800" rIns="90000" bIns="46800" anchor="ctr"/>
          <a:lstStyle/>
          <a:p>
            <a:endParaRPr lang="en-US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81" name="Line 33"/>
          <p:cNvSpPr>
            <a:spLocks noChangeShapeType="1"/>
          </p:cNvSpPr>
          <p:nvPr/>
        </p:nvSpPr>
        <p:spPr bwMode="auto">
          <a:xfrm flipV="1">
            <a:off x="6307138" y="4495800"/>
            <a:ext cx="322262" cy="14288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none" w="med" len="lg"/>
            <a:tailEnd type="none" w="med" len="lg"/>
          </a:ln>
          <a:effectLst/>
        </p:spPr>
        <p:txBody>
          <a:bodyPr wrap="none" lIns="90000" tIns="46800" rIns="90000" bIns="46800" anchor="ctr"/>
          <a:lstStyle/>
          <a:p>
            <a:endParaRPr lang="en-US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84" name="Line 36"/>
          <p:cNvSpPr>
            <a:spLocks noChangeShapeType="1"/>
          </p:cNvSpPr>
          <p:nvPr/>
        </p:nvSpPr>
        <p:spPr bwMode="auto">
          <a:xfrm flipH="1">
            <a:off x="6300788" y="3725863"/>
            <a:ext cx="1509712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none" w="med" len="lg"/>
            <a:tailEnd type="triangle" w="med" len="lg"/>
          </a:ln>
          <a:effectLst/>
        </p:spPr>
        <p:txBody>
          <a:bodyPr wrap="none" lIns="90000" tIns="46800" rIns="90000" bIns="46800" anchor="ctr"/>
          <a:lstStyle/>
          <a:p>
            <a:endParaRPr lang="en-US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52" name="Text Box 4"/>
          <p:cNvSpPr txBox="1">
            <a:spLocks noChangeArrowheads="1"/>
          </p:cNvSpPr>
          <p:nvPr/>
        </p:nvSpPr>
        <p:spPr bwMode="auto">
          <a:xfrm>
            <a:off x="4286250" y="1676400"/>
            <a:ext cx="1914525" cy="785813"/>
          </a:xfrm>
          <a:prstGeom prst="rect">
            <a:avLst/>
          </a:prstGeom>
          <a:noFill/>
          <a:ln w="6350">
            <a:solidFill>
              <a:schemeClr val="tx2"/>
            </a:solidFill>
            <a:miter lim="800000"/>
            <a:headEnd type="none" w="med" len="lg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b="1">
                <a:latin typeface="Malgun Gothic" pitchFamily="34" charset="-127"/>
                <a:ea typeface="Malgun Gothic" pitchFamily="34" charset="-127"/>
                <a:cs typeface="Arial" pitchFamily="34" charset="0"/>
              </a:rPr>
              <a:t/>
            </a:r>
            <a:br>
              <a:rPr lang="en-GB" sz="1200" b="1">
                <a:latin typeface="Malgun Gothic" pitchFamily="34" charset="-127"/>
                <a:ea typeface="Malgun Gothic" pitchFamily="34" charset="-127"/>
                <a:cs typeface="Arial" pitchFamily="34" charset="0"/>
              </a:rPr>
            </a:br>
            <a:r>
              <a:rPr lang="en-GB" sz="1100" b="1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Seller</a:t>
            </a:r>
            <a:br>
              <a:rPr lang="en-GB" sz="1100" b="1">
                <a:latin typeface="Malgun Gothic" pitchFamily="34" charset="-127"/>
                <a:ea typeface="Malgun Gothic" pitchFamily="34" charset="-127"/>
                <a:cs typeface="Arial" pitchFamily="34" charset="0"/>
              </a:rPr>
            </a:br>
            <a: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Dubai Government, DCA</a:t>
            </a:r>
            <a:b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</a:br>
            <a:endParaRPr lang="en-GB" sz="1100" b="1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53" name="Text Box 5"/>
          <p:cNvSpPr txBox="1">
            <a:spLocks noChangeArrowheads="1"/>
          </p:cNvSpPr>
          <p:nvPr/>
        </p:nvSpPr>
        <p:spPr bwMode="auto">
          <a:xfrm>
            <a:off x="4186238" y="3724275"/>
            <a:ext cx="2114550" cy="954088"/>
          </a:xfrm>
          <a:prstGeom prst="rect">
            <a:avLst/>
          </a:prstGeom>
          <a:noFill/>
          <a:ln w="6350">
            <a:solidFill>
              <a:schemeClr val="tx2"/>
            </a:solidFill>
            <a:miter lim="800000"/>
            <a:headEnd type="none" w="med" len="lg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b="1">
                <a:latin typeface="Malgun Gothic" pitchFamily="34" charset="-127"/>
                <a:ea typeface="Malgun Gothic" pitchFamily="34" charset="-127"/>
                <a:cs typeface="Arial" pitchFamily="34" charset="0"/>
              </a:rPr>
              <a:t/>
            </a:r>
            <a:br>
              <a:rPr lang="en-GB" sz="1200" b="1">
                <a:latin typeface="Malgun Gothic" pitchFamily="34" charset="-127"/>
                <a:ea typeface="Malgun Gothic" pitchFamily="34" charset="-127"/>
                <a:cs typeface="Arial" pitchFamily="34" charset="0"/>
              </a:rPr>
            </a:br>
            <a:r>
              <a:rPr lang="en-GB" sz="1100" b="1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Issuer/Trustee</a:t>
            </a:r>
            <a: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/>
            </a:r>
            <a:b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</a:br>
            <a: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Dubai Global Sukuk FZCO</a:t>
            </a:r>
            <a:b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</a:br>
            <a: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/>
            </a:r>
            <a:b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</a:br>
            <a:endParaRPr lang="en-GB" sz="1100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59" name="Text Box 11"/>
          <p:cNvSpPr txBox="1">
            <a:spLocks noChangeArrowheads="1"/>
          </p:cNvSpPr>
          <p:nvPr/>
        </p:nvSpPr>
        <p:spPr bwMode="auto">
          <a:xfrm>
            <a:off x="7810500" y="3717925"/>
            <a:ext cx="1128713" cy="954088"/>
          </a:xfrm>
          <a:prstGeom prst="rect">
            <a:avLst/>
          </a:prstGeom>
          <a:noFill/>
          <a:ln w="6350">
            <a:solidFill>
              <a:schemeClr val="tx2"/>
            </a:solidFill>
            <a:miter lim="800000"/>
            <a:headEnd type="none" w="med" len="lg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b="1">
                <a:latin typeface="Malgun Gothic" pitchFamily="34" charset="-127"/>
                <a:ea typeface="Malgun Gothic" pitchFamily="34" charset="-127"/>
                <a:cs typeface="Arial" pitchFamily="34" charset="0"/>
              </a:rPr>
              <a:t/>
            </a:r>
            <a:br>
              <a:rPr lang="en-GB" sz="1200" b="1">
                <a:latin typeface="Malgun Gothic" pitchFamily="34" charset="-127"/>
                <a:ea typeface="Malgun Gothic" pitchFamily="34" charset="-127"/>
                <a:cs typeface="Arial" pitchFamily="34" charset="0"/>
              </a:rPr>
            </a:br>
            <a:r>
              <a:rPr lang="en-GB" sz="1100" b="1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Obligor</a:t>
            </a:r>
            <a: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/>
            </a:r>
            <a:b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</a:br>
            <a: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Government of Dubai, DCA</a:t>
            </a:r>
            <a:b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</a:br>
            <a:endParaRPr lang="en-GB" sz="1100" b="1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67" name="Oval 19"/>
          <p:cNvSpPr>
            <a:spLocks noChangeArrowheads="1"/>
          </p:cNvSpPr>
          <p:nvPr/>
        </p:nvSpPr>
        <p:spPr bwMode="auto">
          <a:xfrm>
            <a:off x="2392363" y="4298950"/>
            <a:ext cx="1255712" cy="644525"/>
          </a:xfrm>
          <a:prstGeom prst="ellipse">
            <a:avLst/>
          </a:prstGeom>
          <a:solidFill>
            <a:schemeClr val="bg1"/>
          </a:solidFill>
          <a:ln w="6350">
            <a:solidFill>
              <a:schemeClr val="accent1"/>
            </a:solidFill>
            <a:round/>
            <a:headEnd type="none" w="med" len="lg"/>
            <a:tailEnd type="none" w="med" len="lg"/>
          </a:ln>
          <a:effectLst/>
        </p:spPr>
        <p:txBody>
          <a:bodyPr lIns="90000" tIns="46800" rIns="90000" bIns="46800" anchor="ctr"/>
          <a:lstStyle/>
          <a:p>
            <a:pPr algn="ctr" eaLnBrk="0" hangingPunct="0"/>
            <a:r>
              <a:rPr lang="en-GB" sz="1100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Service </a:t>
            </a:r>
            <a:r>
              <a:rPr lang="en-GB" sz="1100" dirty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Agency Agreement</a:t>
            </a:r>
          </a:p>
        </p:txBody>
      </p:sp>
      <p:sp>
        <p:nvSpPr>
          <p:cNvPr id="693268" name="Line 20"/>
          <p:cNvSpPr>
            <a:spLocks noChangeShapeType="1"/>
          </p:cNvSpPr>
          <p:nvPr/>
        </p:nvSpPr>
        <p:spPr bwMode="auto">
          <a:xfrm flipH="1">
            <a:off x="1924050" y="4605338"/>
            <a:ext cx="468313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none" w="med" len="lg"/>
            <a:tailEnd type="none" w="med" len="lg"/>
          </a:ln>
          <a:effectLst/>
        </p:spPr>
        <p:txBody>
          <a:bodyPr wrap="none" lIns="90000" tIns="46800" rIns="90000" bIns="46800" anchor="ctr"/>
          <a:lstStyle/>
          <a:p>
            <a:endParaRPr lang="en-US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69" name="Line 21"/>
          <p:cNvSpPr>
            <a:spLocks noChangeShapeType="1"/>
          </p:cNvSpPr>
          <p:nvPr/>
        </p:nvSpPr>
        <p:spPr bwMode="auto">
          <a:xfrm>
            <a:off x="3648075" y="4605338"/>
            <a:ext cx="538163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none" w="med" len="lg"/>
            <a:tailEnd type="none" w="med" len="lg"/>
          </a:ln>
          <a:effectLst/>
        </p:spPr>
        <p:txBody>
          <a:bodyPr wrap="none" lIns="90000" tIns="46800" rIns="90000" bIns="46800" anchor="ctr"/>
          <a:lstStyle/>
          <a:p>
            <a:endParaRPr lang="en-US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71" name="Oval 23"/>
          <p:cNvSpPr>
            <a:spLocks noChangeArrowheads="1"/>
          </p:cNvSpPr>
          <p:nvPr/>
        </p:nvSpPr>
        <p:spPr bwMode="auto">
          <a:xfrm>
            <a:off x="2411413" y="3152775"/>
            <a:ext cx="1255712" cy="923925"/>
          </a:xfrm>
          <a:prstGeom prst="ellipse">
            <a:avLst/>
          </a:prstGeom>
          <a:solidFill>
            <a:schemeClr val="bg1"/>
          </a:solidFill>
          <a:ln w="6350">
            <a:solidFill>
              <a:schemeClr val="accent1"/>
            </a:solidFill>
            <a:round/>
            <a:headEnd type="none" w="med" len="lg"/>
            <a:tailEnd type="none" w="med" len="lg"/>
          </a:ln>
          <a:effectLst/>
        </p:spPr>
        <p:txBody>
          <a:bodyPr lIns="90000" tIns="46800" rIns="90000" bIns="46800" anchor="ctr"/>
          <a:lstStyle/>
          <a:p>
            <a:pPr algn="ctr" eaLnBrk="0" hangingPunct="0"/>
            <a: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Master Lease Agreement of Sukuk Assets</a:t>
            </a:r>
          </a:p>
        </p:txBody>
      </p:sp>
      <p:sp>
        <p:nvSpPr>
          <p:cNvPr id="693275" name="Oval 27"/>
          <p:cNvSpPr>
            <a:spLocks noChangeArrowheads="1"/>
          </p:cNvSpPr>
          <p:nvPr/>
        </p:nvSpPr>
        <p:spPr bwMode="auto">
          <a:xfrm>
            <a:off x="4689475" y="2663825"/>
            <a:ext cx="1254125" cy="881063"/>
          </a:xfrm>
          <a:prstGeom prst="ellipse">
            <a:avLst/>
          </a:prstGeom>
          <a:solidFill>
            <a:schemeClr val="bg1"/>
          </a:solidFill>
          <a:ln w="6350">
            <a:solidFill>
              <a:schemeClr val="accent1"/>
            </a:solidFill>
            <a:round/>
            <a:headEnd type="none" w="med" len="lg"/>
            <a:tailEnd type="none" w="med" len="lg"/>
          </a:ln>
          <a:effectLst/>
        </p:spPr>
        <p:txBody>
          <a:bodyPr lIns="90000" tIns="46800" rIns="90000" bIns="46800" anchor="ctr"/>
          <a:lstStyle/>
          <a:p>
            <a:pPr algn="ctr" eaLnBrk="0" hangingPunct="0"/>
            <a: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Purchase Agreement</a:t>
            </a:r>
          </a:p>
        </p:txBody>
      </p:sp>
      <p:sp>
        <p:nvSpPr>
          <p:cNvPr id="693277" name="Freeform 29"/>
          <p:cNvSpPr>
            <a:spLocks/>
          </p:cNvSpPr>
          <p:nvPr/>
        </p:nvSpPr>
        <p:spPr bwMode="auto">
          <a:xfrm>
            <a:off x="5262563" y="2457450"/>
            <a:ext cx="1587" cy="1952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" y="123"/>
              </a:cxn>
            </a:cxnLst>
            <a:rect l="0" t="0" r="r" b="b"/>
            <a:pathLst>
              <a:path w="1" h="123">
                <a:moveTo>
                  <a:pt x="0" y="0"/>
                </a:moveTo>
                <a:lnTo>
                  <a:pt x="1" y="123"/>
                </a:lnTo>
              </a:path>
            </a:pathLst>
          </a:custGeom>
          <a:solidFill>
            <a:schemeClr val="bg1"/>
          </a:solidFill>
          <a:ln w="6350">
            <a:solidFill>
              <a:schemeClr val="tx1"/>
            </a:solidFill>
            <a:round/>
            <a:headEnd type="none" w="med" len="lg"/>
            <a:tailEnd type="none" w="med" len="lg"/>
          </a:ln>
          <a:effectLst/>
        </p:spPr>
        <p:txBody>
          <a:bodyPr wrap="none" lIns="90000" tIns="46800" rIns="90000" bIns="46800" anchor="ctr"/>
          <a:lstStyle/>
          <a:p>
            <a:endParaRPr lang="en-US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78" name="Line 30"/>
          <p:cNvSpPr>
            <a:spLocks noChangeShapeType="1"/>
          </p:cNvSpPr>
          <p:nvPr/>
        </p:nvSpPr>
        <p:spPr bwMode="auto">
          <a:xfrm>
            <a:off x="5265738" y="3544888"/>
            <a:ext cx="0" cy="173037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none" w="med" len="lg"/>
            <a:tailEnd type="none" w="med" len="lg"/>
          </a:ln>
          <a:effectLst/>
        </p:spPr>
        <p:txBody>
          <a:bodyPr wrap="none" lIns="90000" tIns="46800" rIns="90000" bIns="46800" anchor="ctr"/>
          <a:lstStyle/>
          <a:p>
            <a:endParaRPr lang="en-US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79" name="Oval 31"/>
          <p:cNvSpPr>
            <a:spLocks noChangeArrowheads="1"/>
          </p:cNvSpPr>
          <p:nvPr/>
        </p:nvSpPr>
        <p:spPr bwMode="auto">
          <a:xfrm>
            <a:off x="6629400" y="4191000"/>
            <a:ext cx="914400" cy="754063"/>
          </a:xfrm>
          <a:prstGeom prst="ellipse">
            <a:avLst/>
          </a:prstGeom>
          <a:solidFill>
            <a:schemeClr val="bg1"/>
          </a:solidFill>
          <a:ln w="6350">
            <a:solidFill>
              <a:schemeClr val="accent1"/>
            </a:solidFill>
            <a:round/>
            <a:headEnd type="none" w="med" len="lg"/>
            <a:tailEnd type="none" w="med" len="lg"/>
          </a:ln>
          <a:effectLst/>
        </p:spPr>
        <p:txBody>
          <a:bodyPr lIns="90000" tIns="46800" rIns="90000" bIns="46800" anchor="ctr"/>
          <a:lstStyle/>
          <a:p>
            <a:pPr algn="ctr" eaLnBrk="0" hangingPunct="0"/>
            <a:r>
              <a:rPr lang="en-GB" sz="1100" dirty="0" smtClean="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PU</a:t>
            </a:r>
            <a:endParaRPr lang="en-GB" sz="1100" dirty="0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82" name="Line 34"/>
          <p:cNvSpPr>
            <a:spLocks noChangeShapeType="1"/>
          </p:cNvSpPr>
          <p:nvPr/>
        </p:nvSpPr>
        <p:spPr bwMode="auto">
          <a:xfrm>
            <a:off x="6300788" y="4062413"/>
            <a:ext cx="1509712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none" w="med" len="lg"/>
            <a:tailEnd type="triangle" w="med" len="lg"/>
          </a:ln>
          <a:effectLst/>
        </p:spPr>
        <p:txBody>
          <a:bodyPr wrap="none" lIns="90000" tIns="46800" rIns="90000" bIns="46800" anchor="ctr"/>
          <a:lstStyle/>
          <a:p>
            <a:endParaRPr lang="en-US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87" name="Text Box 39"/>
          <p:cNvSpPr txBox="1">
            <a:spLocks noChangeArrowheads="1"/>
          </p:cNvSpPr>
          <p:nvPr/>
        </p:nvSpPr>
        <p:spPr bwMode="auto">
          <a:xfrm>
            <a:off x="381000" y="3717925"/>
            <a:ext cx="1524000" cy="954088"/>
          </a:xfrm>
          <a:prstGeom prst="rect">
            <a:avLst/>
          </a:prstGeom>
          <a:noFill/>
          <a:ln w="6350">
            <a:solidFill>
              <a:schemeClr val="tx2"/>
            </a:solidFill>
            <a:miter lim="800000"/>
            <a:headEnd type="none" w="med" len="lg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b="1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L</a:t>
            </a:r>
            <a:r>
              <a:rPr lang="en-GB" sz="1100" b="1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essee/Servicing Agent</a:t>
            </a:r>
            <a: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/>
            </a:r>
            <a:b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</a:br>
            <a: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Dubai Government, DCA</a:t>
            </a:r>
            <a:br>
              <a:rPr lang="en-GB" sz="1100">
                <a:latin typeface="Malgun Gothic" pitchFamily="34" charset="-127"/>
                <a:ea typeface="Malgun Gothic" pitchFamily="34" charset="-127"/>
                <a:cs typeface="Arial" pitchFamily="34" charset="0"/>
              </a:rPr>
            </a:br>
            <a:endParaRPr lang="en-GB" sz="1100" b="1">
              <a:latin typeface="Malgun Gothic" pitchFamily="34" charset="-127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693288" name="Text Box 40"/>
          <p:cNvSpPr txBox="1">
            <a:spLocks noChangeArrowheads="1"/>
          </p:cNvSpPr>
          <p:nvPr/>
        </p:nvSpPr>
        <p:spPr bwMode="auto">
          <a:xfrm>
            <a:off x="4424363" y="6145213"/>
            <a:ext cx="1671637" cy="280987"/>
          </a:xfrm>
          <a:prstGeom prst="rect">
            <a:avLst/>
          </a:prstGeom>
          <a:noFill/>
          <a:ln w="6350">
            <a:solidFill>
              <a:schemeClr val="tx2"/>
            </a:solidFill>
            <a:miter lim="800000"/>
            <a:headEnd type="none" w="med" len="lg"/>
            <a:tailEnd type="none" w="med" len="lg"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>
                <a:latin typeface="Malgun Gothic" pitchFamily="34" charset="-127"/>
                <a:ea typeface="Malgun Gothic" pitchFamily="34" charset="-127"/>
                <a:cs typeface="Arial" pitchFamily="34" charset="0"/>
              </a:rPr>
              <a:t>Investors</a:t>
            </a:r>
          </a:p>
        </p:txBody>
      </p:sp>
      <p:sp>
        <p:nvSpPr>
          <p:cNvPr id="37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US" sz="3600" dirty="0" smtClean="0"/>
              <a:t>Case studies &amp; discussion</a:t>
            </a:r>
            <a:br>
              <a:rPr lang="en-US" sz="3600" dirty="0" smtClean="0"/>
            </a:br>
            <a:r>
              <a:rPr lang="en-US" sz="2400" dirty="0" smtClean="0"/>
              <a:t>DCA </a:t>
            </a:r>
            <a:r>
              <a:rPr lang="en-US" sz="2400" dirty="0" err="1" smtClean="0"/>
              <a:t>Sukuk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US" sz="3600" dirty="0" smtClean="0"/>
              <a:t>Case studies &amp; discussion</a:t>
            </a:r>
            <a:br>
              <a:rPr lang="en-US" sz="3600" dirty="0" smtClean="0"/>
            </a:br>
            <a:r>
              <a:rPr lang="en-US" sz="2400" dirty="0" smtClean="0"/>
              <a:t>DCA </a:t>
            </a:r>
            <a:r>
              <a:rPr lang="en-US" sz="2400" dirty="0" err="1" smtClean="0"/>
              <a:t>Sukuk</a:t>
            </a:r>
            <a:endParaRPr lang="en-US" sz="2400" dirty="0"/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828800"/>
            <a:ext cx="8001000" cy="4419600"/>
          </a:xfrm>
        </p:spPr>
        <p:txBody>
          <a:bodyPr/>
          <a:lstStyle/>
          <a:p>
            <a:r>
              <a:rPr lang="en-US" sz="2800" dirty="0" smtClean="0"/>
              <a:t>Some issues</a:t>
            </a:r>
          </a:p>
          <a:p>
            <a:r>
              <a:rPr lang="en-US" sz="2800" dirty="0" smtClean="0"/>
              <a:t>Look at them shortly </a:t>
            </a:r>
            <a:r>
              <a:rPr lang="en-US" sz="1400" dirty="0" smtClean="0"/>
              <a:t>(following next case study)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عنصر نائب لرقم الشريحة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8F26881-90C8-42E5-8423-3EB17EE996A1}" type="slidenum">
              <a:rPr lang="en-US">
                <a:latin typeface="Arial Black" pitchFamily="34" charset="0"/>
              </a:rPr>
              <a:pPr/>
              <a:t>9</a:t>
            </a:fld>
            <a:endParaRPr lang="en-US">
              <a:latin typeface="Arial Black" pitchFamily="34" charset="0"/>
            </a:endParaRPr>
          </a:p>
        </p:txBody>
      </p:sp>
      <p:pic>
        <p:nvPicPr>
          <p:cNvPr id="26628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lum contrast="12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52400" y="1719263"/>
            <a:ext cx="8991600" cy="5138737"/>
          </a:xfrm>
        </p:spPr>
      </p:pic>
      <p:sp>
        <p:nvSpPr>
          <p:cNvPr id="7" name="Title 1"/>
          <p:cNvSpPr>
            <a:spLocks noGrp="1"/>
          </p:cNvSpPr>
          <p:nvPr>
            <p:ph type="title" idx="4294967295"/>
          </p:nvPr>
        </p:nvSpPr>
        <p:spPr>
          <a:xfrm>
            <a:off x="228600" y="304800"/>
            <a:ext cx="8229600" cy="1143000"/>
          </a:xfrm>
        </p:spPr>
        <p:txBody>
          <a:bodyPr/>
          <a:lstStyle/>
          <a:p>
            <a:r>
              <a:rPr lang="en-US" sz="3600" dirty="0" smtClean="0"/>
              <a:t>Case studies &amp; discussion</a:t>
            </a:r>
            <a:br>
              <a:rPr lang="en-US" sz="3600" dirty="0" smtClean="0"/>
            </a:br>
            <a:r>
              <a:rPr lang="en-US" sz="3200" b="1" dirty="0" smtClean="0"/>
              <a:t>WAPDA </a:t>
            </a:r>
            <a:r>
              <a:rPr lang="en-US" sz="3200" b="1" dirty="0" err="1" smtClean="0"/>
              <a:t>Sukuk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1600" b="1" dirty="0" smtClean="0"/>
              <a:t>(snapshot)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xmlns="" val="329459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55286</TotalTime>
  <Words>1129</Words>
  <Application>Microsoft Office PowerPoint</Application>
  <PresentationFormat>On-screen Show (4:3)</PresentationFormat>
  <Paragraphs>252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Slide 1</vt:lpstr>
      <vt:lpstr>Slide 2</vt:lpstr>
      <vt:lpstr>Slide 3</vt:lpstr>
      <vt:lpstr>Slide 4</vt:lpstr>
      <vt:lpstr>Case studies &amp; discussion</vt:lpstr>
      <vt:lpstr>Case studies &amp; discussion DCA Sukuk</vt:lpstr>
      <vt:lpstr>Case studies &amp; discussion DCA Sukuk</vt:lpstr>
      <vt:lpstr>Case studies &amp; discussion DCA Sukuk</vt:lpstr>
      <vt:lpstr>Case studies &amp; discussion WAPDA Sukuk (snapshot)</vt:lpstr>
      <vt:lpstr>Case studies &amp; discussion</vt:lpstr>
      <vt:lpstr>Case studies &amp; discussion</vt:lpstr>
      <vt:lpstr>Case studies &amp; discussion WAPDA Sukuk</vt:lpstr>
      <vt:lpstr>Case studies &amp; discussion WAPDA Sukuk</vt:lpstr>
      <vt:lpstr>Case studies &amp; discussion WAPDA Sukuk</vt:lpstr>
      <vt:lpstr>Case studies &amp; discussion WAPDA Sukuk</vt:lpstr>
      <vt:lpstr>Case studies &amp; discussion</vt:lpstr>
      <vt:lpstr>Case studies &amp; discussion DP World Sukuk</vt:lpstr>
      <vt:lpstr>Case studies &amp; discussion DP World</vt:lpstr>
      <vt:lpstr>Case studies &amp; discussion DP World Sukuk</vt:lpstr>
      <vt:lpstr>Case studies &amp; discussion DP World Sukuk</vt:lpstr>
      <vt:lpstr>Case studies &amp; discussion DP World Sukuk</vt:lpstr>
      <vt:lpstr>Case studies &amp; discussion AAOIFI’s position on Sukuk</vt:lpstr>
      <vt:lpstr>Case studies &amp; discussion AAOIFI’s position on Sukuk</vt:lpstr>
      <vt:lpstr>Case studies &amp; discussion</vt:lpstr>
      <vt:lpstr>Case studies &amp; discussion AAOIFI’s position on Sukuk</vt:lpstr>
      <vt:lpstr>Slide 26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Shariah compliance, control and audit</dc:title>
  <dc:creator>salmikhan</dc:creator>
  <cp:lastModifiedBy>tweety</cp:lastModifiedBy>
  <cp:revision>3536</cp:revision>
  <dcterms:created xsi:type="dcterms:W3CDTF">2009-10-09T10:52:21Z</dcterms:created>
  <dcterms:modified xsi:type="dcterms:W3CDTF">2015-04-14T23:07:05Z</dcterms:modified>
</cp:coreProperties>
</file>